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3" r:id="rId2"/>
    <p:sldId id="267" r:id="rId3"/>
    <p:sldId id="268" r:id="rId4"/>
    <p:sldId id="271" r:id="rId5"/>
    <p:sldId id="272" r:id="rId6"/>
    <p:sldId id="274" r:id="rId7"/>
    <p:sldId id="279" r:id="rId8"/>
    <p:sldId id="264" r:id="rId9"/>
    <p:sldId id="275" r:id="rId10"/>
    <p:sldId id="278" r:id="rId11"/>
    <p:sldId id="282" r:id="rId12"/>
    <p:sldId id="283" r:id="rId13"/>
    <p:sldId id="284" r:id="rId14"/>
    <p:sldId id="276" r:id="rId15"/>
    <p:sldId id="285" r:id="rId16"/>
    <p:sldId id="286" r:id="rId17"/>
    <p:sldId id="287" r:id="rId18"/>
    <p:sldId id="280" r:id="rId19"/>
    <p:sldId id="281" r:id="rId20"/>
    <p:sldId id="277" r:id="rId21"/>
    <p:sldId id="262" r:id="rId22"/>
    <p:sldId id="288" r:id="rId23"/>
    <p:sldId id="289" r:id="rId24"/>
    <p:sldId id="291" r:id="rId25"/>
    <p:sldId id="292" r:id="rId26"/>
    <p:sldId id="293" r:id="rId27"/>
    <p:sldId id="26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3726"/>
    <a:srgbClr val="539E9C"/>
    <a:srgbClr val="D99728"/>
    <a:srgbClr val="658448"/>
    <a:srgbClr val="7583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4" autoAdjust="0"/>
    <p:restoredTop sz="95756" autoAdjust="0"/>
  </p:normalViewPr>
  <p:slideViewPr>
    <p:cSldViewPr snapToGrid="0">
      <p:cViewPr varScale="1">
        <p:scale>
          <a:sx n="94" d="100"/>
          <a:sy n="94" d="100"/>
        </p:scale>
        <p:origin x="17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2ECCA1-DCEC-4716-9351-A209A49C252E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43538-1CA7-4DB2-92AE-F10F52645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43538-1CA7-4DB2-92AE-F10F52645F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81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43538-1CA7-4DB2-92AE-F10F52645F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54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43538-1CA7-4DB2-92AE-F10F52645F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39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43538-1CA7-4DB2-92AE-F10F52645F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52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43538-1CA7-4DB2-92AE-F10F52645F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50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2B69C-5467-799C-D99F-A43395BAD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9C517-61BB-3D61-2CB1-64A7EE524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B203C-0BB6-07A4-ED33-9F36F7745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CCFE-294C-4C04-BA13-B861115FBA9B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DB61B-71FB-5BD4-61C7-135CD416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61AC4-DAE4-9665-9528-8433C476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6604-DA68-43F5-A220-5A3D5912E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50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0F52-3BEF-63D6-F7E5-7122F30E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795E2-311F-D11D-56C7-66FD48D9E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A193F-1839-A009-8AB8-38187795F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CCFE-294C-4C04-BA13-B861115FBA9B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B451B-3D9E-850C-D59F-EDA273102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146FC-50E9-41FF-E3CD-07A3B7974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6604-DA68-43F5-A220-5A3D5912E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60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95950B-C4BB-0E0A-5EC7-2A2F8A9FFC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34C389-32D3-3E1F-86C7-A8ADE3A82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9E09D-A16B-AF36-2704-0C9785811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CCFE-294C-4C04-BA13-B861115FBA9B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A4BAC-58C4-7FE0-21E4-55DD39D10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03ED2-ED09-D4B4-2B35-73A9467A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6604-DA68-43F5-A220-5A3D5912E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59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F851-EBD3-12D5-6B5E-6A93CE54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D3800-2535-E01E-7D86-879ED2656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85257-AE92-68E9-EB13-5AD2524A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CCFE-294C-4C04-BA13-B861115FBA9B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86EBE-5B6A-FB02-8C0B-171FD895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D58C7-C1DA-5325-5205-1559F0DEB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6604-DA68-43F5-A220-5A3D5912E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76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4C36-C902-40C6-E2AB-BB6C21574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4463D-EC44-258A-992B-7C19C4571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A2CE7-5DE6-D522-10BB-13A385CC8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CCFE-294C-4C04-BA13-B861115FBA9B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F7969-C7F6-F325-D954-69F631E6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B2646-01BE-B3B3-A015-CB026161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6604-DA68-43F5-A220-5A3D5912E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5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A830B-CC51-6B1D-34AA-4CE7DE50B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CB836-586F-8818-3F88-C643DDC25F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04EB53-3F63-6E6B-7E85-2068EE27C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44446-20FC-9210-494C-057DF9A3F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CCFE-294C-4C04-BA13-B861115FBA9B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FF26A-1393-42AC-1381-8A1EF7783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CB40C-694B-BCCB-C952-17FF1732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6604-DA68-43F5-A220-5A3D5912E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15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93F64-6070-0E8A-00FE-BBED90E78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32C78-FAF2-E9DF-3888-360B3F1CC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6FF5D-8598-0EC7-1C67-CA34D2638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9B1A17-BCC5-6FCA-CBC6-92D258E7D1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B2D716-D115-FBAC-620E-2BF695BCE3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AFAC12-D6D5-2BA2-6456-E60AA0E18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CCFE-294C-4C04-BA13-B861115FBA9B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3EBAFC-E916-937E-2A44-D59C0CDF1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F3C957-2AD1-4E0D-FC82-D60CE8543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6604-DA68-43F5-A220-5A3D5912E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91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DA01-FE9A-C33E-90F7-490B6FE0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576BE-F8E5-A809-E308-70DCC468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CCFE-294C-4C04-BA13-B861115FBA9B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EFB0D-4388-25C0-7E84-594ABBE84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939AB-838A-5B2D-6ACD-5D5A0D3F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6604-DA68-43F5-A220-5A3D5912E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6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0D2738-414A-A2A3-08DB-0DAA662C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CCFE-294C-4C04-BA13-B861115FBA9B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B4EE88-735F-9891-6365-A10AEC18B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FDB06-4E79-7D60-5B7E-E93333EB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6604-DA68-43F5-A220-5A3D5912E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30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1BCC-126B-0780-F295-80EC4E94E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E6B9F-AA9C-A564-4EDA-8286D0645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605FDF-7257-7670-0E54-378BF0D06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3B019-EF25-D4EB-D8A2-B6F45D140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CCFE-294C-4C04-BA13-B861115FBA9B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1B19E-60F0-E5B1-6879-99B47D748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672B2-AAFF-C646-4ED7-8B3BFBE4D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6604-DA68-43F5-A220-5A3D5912E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51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67F07-608C-E407-D166-51D101856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8C0EE-BBE4-DB88-8DC4-5B51AF02FC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F31688-4AB3-85D6-39F0-E64ABFEAD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53C72-CBA9-E175-ADBA-AB65E22DB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CCFE-294C-4C04-BA13-B861115FBA9B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66B4F-BB58-26F3-880A-0BDC5E9F7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92388-9933-4D0D-2485-1125BB4E6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6604-DA68-43F5-A220-5A3D5912E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20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52A69C-FAB3-D199-38FE-218C8A61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A778F-5EA4-B482-4F41-C4BBE416E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7830E-1BA0-D1F2-7E69-4368B2251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5CCCFE-294C-4C04-BA13-B861115FBA9B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CABAC-9880-C7DD-DE60-4A3CE3789F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15082-2061-4691-79A2-30084C6E5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2A6604-DA68-43F5-A220-5A3D5912E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11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ualreviews.org/content/journals/10.1146/annurev-environ-082508-094348" TargetMode="External"/><Relationship Id="rId2" Type="http://schemas.openxmlformats.org/officeDocument/2006/relationships/hyperlink" Target="https://www.atsdr.cdc.gov/placeandhealth/eji/docs/EJI-2022-Documentation-508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-XADw9p_H8?start=158&amp;feature=oemb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nemap.cdc.gov/portal/apps/sites/#/eji-explor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B799BC-9DDF-31B6-4A5A-31B4D8A9E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4324757" cy="356616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>
                <a:cs typeface="Mangal" panose="020B0502040204020203" pitchFamily="18" charset="0"/>
              </a:rPr>
              <a:t>Tackling Environmental Justice with One Backpack in New York Neighborhoods 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CA45B0-1730-30E6-9943-0B15BD12A7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8" r="3871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29BD7F-6E7A-39DF-71DE-1BD48C05332A}"/>
              </a:ext>
            </a:extLst>
          </p:cNvPr>
          <p:cNvSpPr txBox="1"/>
          <p:nvPr/>
        </p:nvSpPr>
        <p:spPr>
          <a:xfrm>
            <a:off x="890338" y="4673600"/>
            <a:ext cx="347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 Serif" panose="020B0502040204020203" pitchFamily="18" charset="0"/>
                <a:cs typeface="Aptos Serif" panose="020B0502040204020203" pitchFamily="18" charset="0"/>
              </a:rPr>
              <a:t>Katie Colasono</a:t>
            </a:r>
          </a:p>
          <a:p>
            <a:r>
              <a:rPr lang="en-US" dirty="0">
                <a:latin typeface="Aptos Serif" panose="020B0502040204020203" pitchFamily="18" charset="0"/>
                <a:cs typeface="Aptos Serif" panose="020B0502040204020203" pitchFamily="18" charset="0"/>
              </a:rPr>
              <a:t>Group 159</a:t>
            </a:r>
          </a:p>
        </p:txBody>
      </p:sp>
    </p:spTree>
    <p:extLst>
      <p:ext uri="{BB962C8B-B14F-4D97-AF65-F5344CB8AC3E}">
        <p14:creationId xmlns:p14="http://schemas.microsoft.com/office/powerpoint/2010/main" val="3103313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 descr="Opinion: Environmental justice must be foundational to the new School of  Sustainability">
            <a:extLst>
              <a:ext uri="{FF2B5EF4-FFF2-40B4-BE49-F238E27FC236}">
                <a16:creationId xmlns:a16="http://schemas.microsoft.com/office/drawing/2014/main" id="{328434C8-48ED-CAF3-5F98-D134FEA863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0C6DCF-2750-069A-F08C-CE91C52DA1F3}"/>
              </a:ext>
            </a:extLst>
          </p:cNvPr>
          <p:cNvSpPr/>
          <p:nvPr/>
        </p:nvSpPr>
        <p:spPr>
          <a:xfrm>
            <a:off x="1" y="1"/>
            <a:ext cx="5705060" cy="6858000"/>
          </a:xfrm>
          <a:prstGeom prst="rect">
            <a:avLst/>
          </a:prstGeom>
          <a:solidFill>
            <a:srgbClr val="539E9C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337AB-0B27-EEBA-7224-0AD7F1B96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540" y="243232"/>
            <a:ext cx="10515600" cy="1325563"/>
          </a:xfrm>
        </p:spPr>
        <p:txBody>
          <a:bodyPr/>
          <a:lstStyle/>
          <a:p>
            <a:r>
              <a:rPr lang="en-US" dirty="0">
                <a:latin typeface="Aptos Narrow" panose="020B0004020202020204" pitchFamily="34" charset="0"/>
              </a:rPr>
              <a:t>Minority tracts = </a:t>
            </a:r>
            <a:r>
              <a:rPr lang="en-US" dirty="0">
                <a:solidFill>
                  <a:srgbClr val="539E9C"/>
                </a:solidFill>
                <a:latin typeface="Aptos Narrow" panose="020B0004020202020204" pitchFamily="34" charset="0"/>
              </a:rPr>
              <a:t>Higher EJI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6AA6ED-8200-C848-4C4F-12540BE7C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167" y="1755330"/>
            <a:ext cx="6052524" cy="3848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DABF3C-9049-80BF-10F5-787DB1D736EC}"/>
              </a:ext>
            </a:extLst>
          </p:cNvPr>
          <p:cNvSpPr txBox="1"/>
          <p:nvPr/>
        </p:nvSpPr>
        <p:spPr>
          <a:xfrm>
            <a:off x="1042370" y="1812026"/>
            <a:ext cx="41247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Minority 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green</a:t>
            </a:r>
            <a:r>
              <a:rPr lang="en-US" dirty="0"/>
              <a:t>) vs non-minority (</a:t>
            </a:r>
            <a:r>
              <a:rPr lang="en-US" dirty="0">
                <a:solidFill>
                  <a:srgbClr val="813726"/>
                </a:solidFill>
              </a:rPr>
              <a:t>brown</a:t>
            </a:r>
            <a:r>
              <a:rPr lang="en-US" dirty="0"/>
              <a:t>) census tracts are shown for four New York counties in the boxplot to the right, along with their </a:t>
            </a:r>
            <a:r>
              <a:rPr lang="en-US" b="1" dirty="0"/>
              <a:t>respective EJI ranks.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Every county has higher EJI ranks for minorities than non-minorities.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New York county has the biggest disparity – also the county with the largest population of white people among the four counties here.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108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 descr="Opinion: Environmental justice must be foundational to the new School of  Sustainability">
            <a:extLst>
              <a:ext uri="{FF2B5EF4-FFF2-40B4-BE49-F238E27FC236}">
                <a16:creationId xmlns:a16="http://schemas.microsoft.com/office/drawing/2014/main" id="{328434C8-48ED-CAF3-5F98-D134FEA863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0C6DCF-2750-069A-F08C-CE91C52DA1F3}"/>
              </a:ext>
            </a:extLst>
          </p:cNvPr>
          <p:cNvSpPr/>
          <p:nvPr/>
        </p:nvSpPr>
        <p:spPr>
          <a:xfrm>
            <a:off x="0" y="0"/>
            <a:ext cx="5705060" cy="6858000"/>
          </a:xfrm>
          <a:prstGeom prst="rect">
            <a:avLst/>
          </a:prstGeom>
          <a:solidFill>
            <a:srgbClr val="539E9C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337AB-0B27-EEBA-7224-0AD7F1B96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168" y="272264"/>
            <a:ext cx="10515600" cy="1147876"/>
          </a:xfrm>
        </p:spPr>
        <p:txBody>
          <a:bodyPr/>
          <a:lstStyle/>
          <a:p>
            <a:r>
              <a:rPr lang="en-US" dirty="0">
                <a:latin typeface="Aptos Narrow" panose="020B0004020202020204" pitchFamily="34" charset="0"/>
              </a:rPr>
              <a:t>No difference for </a:t>
            </a:r>
            <a:r>
              <a:rPr lang="en-US" dirty="0">
                <a:solidFill>
                  <a:srgbClr val="539E9C"/>
                </a:solidFill>
                <a:latin typeface="Aptos Narrow" panose="020B0004020202020204" pitchFamily="34" charset="0"/>
              </a:rPr>
              <a:t>air quality measurements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ABF3C-9049-80BF-10F5-787DB1D736EC}"/>
              </a:ext>
            </a:extLst>
          </p:cNvPr>
          <p:cNvSpPr txBox="1"/>
          <p:nvPr/>
        </p:nvSpPr>
        <p:spPr>
          <a:xfrm>
            <a:off x="537029" y="1420140"/>
            <a:ext cx="462925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Minority 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green</a:t>
            </a:r>
            <a:r>
              <a:rPr lang="en-US" dirty="0"/>
              <a:t>) vs non-minority (</a:t>
            </a:r>
            <a:r>
              <a:rPr lang="en-US" dirty="0">
                <a:solidFill>
                  <a:srgbClr val="813726"/>
                </a:solidFill>
              </a:rPr>
              <a:t>brown</a:t>
            </a:r>
            <a:r>
              <a:rPr lang="en-US" dirty="0"/>
              <a:t>) census tracts are shown for four New York counties in the boxplot to the right, with their </a:t>
            </a:r>
            <a:r>
              <a:rPr lang="en-US" b="1" dirty="0"/>
              <a:t>respective annual mean days above PM2.5 regulatory standards (an EJI metric).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Each county spends about 9-9.5 days above the regulatory standard per year.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Queens has the largest spread – and spends about ~0.5 days less above the standard each year.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There is not an obvious difference between minority and non-minority census tracts between each county in the number of days spent above regulatory standards for PM2.5.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CA6B14-0550-EE6C-D5C1-4B3BBEBF7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857" y="1812026"/>
            <a:ext cx="5888086" cy="373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94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 descr="Opinion: Environmental justice must be foundational to the new School of  Sustainability">
            <a:extLst>
              <a:ext uri="{FF2B5EF4-FFF2-40B4-BE49-F238E27FC236}">
                <a16:creationId xmlns:a16="http://schemas.microsoft.com/office/drawing/2014/main" id="{328434C8-48ED-CAF3-5F98-D134FEA863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0C6DCF-2750-069A-F08C-CE91C52DA1F3}"/>
              </a:ext>
            </a:extLst>
          </p:cNvPr>
          <p:cNvSpPr/>
          <p:nvPr/>
        </p:nvSpPr>
        <p:spPr>
          <a:xfrm>
            <a:off x="0" y="0"/>
            <a:ext cx="5705060" cy="6858000"/>
          </a:xfrm>
          <a:prstGeom prst="rect">
            <a:avLst/>
          </a:prstGeom>
          <a:solidFill>
            <a:srgbClr val="539E9C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337AB-0B27-EEBA-7224-0AD7F1B96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311" y="272264"/>
            <a:ext cx="10515600" cy="1147876"/>
          </a:xfrm>
        </p:spPr>
        <p:txBody>
          <a:bodyPr>
            <a:normAutofit/>
          </a:bodyPr>
          <a:lstStyle/>
          <a:p>
            <a:r>
              <a:rPr lang="en-US" dirty="0">
                <a:latin typeface="Aptos Narrow" panose="020B0004020202020204" pitchFamily="34" charset="0"/>
              </a:rPr>
              <a:t>Minority tracts = </a:t>
            </a:r>
            <a:r>
              <a:rPr lang="en-US" dirty="0">
                <a:solidFill>
                  <a:srgbClr val="539E9C"/>
                </a:solidFill>
                <a:latin typeface="Aptos Narrow" panose="020B0004020202020204" pitchFamily="34" charset="0"/>
              </a:rPr>
              <a:t>Higher SVR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ABF3C-9049-80BF-10F5-787DB1D736EC}"/>
              </a:ext>
            </a:extLst>
          </p:cNvPr>
          <p:cNvSpPr txBox="1"/>
          <p:nvPr/>
        </p:nvSpPr>
        <p:spPr>
          <a:xfrm>
            <a:off x="537029" y="1420140"/>
            <a:ext cx="46292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Minority 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green</a:t>
            </a:r>
            <a:r>
              <a:rPr lang="en-US" dirty="0"/>
              <a:t>) vs non-minority (</a:t>
            </a:r>
            <a:r>
              <a:rPr lang="en-US" dirty="0">
                <a:solidFill>
                  <a:srgbClr val="813726"/>
                </a:solidFill>
              </a:rPr>
              <a:t>brown</a:t>
            </a:r>
            <a:r>
              <a:rPr lang="en-US" dirty="0"/>
              <a:t>) census tracts are shown for four New York counties in the boxplot to the right, with their </a:t>
            </a:r>
            <a:r>
              <a:rPr lang="en-US" b="1" dirty="0"/>
              <a:t>respective Social Vulnerability Ranks.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Minority census tracts have a higher social vulnerability rank than non-minority tracts.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Kings and Queens have the largest spread.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New York county has the biggest difference between non-minority and minority census tracts.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B14F9A-E75B-9EC2-E6AF-C5ED0ADAA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04" y="1875867"/>
            <a:ext cx="6075526" cy="36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38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765CCF-CACE-BB2B-6A04-9F649EF1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660949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Possible Conclusion: Minority census tracts have higher EJI’s and SVR’s, but census tracts do not differ on the number of days above regulatory standards.  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7322C-D3E6-3240-97B1-204C76CF4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883" y="324372"/>
            <a:ext cx="3000233" cy="31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09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765CCF-CACE-BB2B-6A04-9F649EF1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5"/>
            <a:ext cx="10909640" cy="242610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Question: </a:t>
            </a:r>
            <a:r>
              <a:rPr lang="en-US" sz="3600" dirty="0"/>
              <a:t>Are the PM2.5 measurements from the New York backpack campaign and EJI’s PM2.5 levels comparable? </a:t>
            </a:r>
            <a:br>
              <a:rPr lang="en-US" sz="1400" dirty="0"/>
            </a:br>
            <a:b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Graphic 13" descr="City with solid fill">
            <a:extLst>
              <a:ext uri="{FF2B5EF4-FFF2-40B4-BE49-F238E27FC236}">
                <a16:creationId xmlns:a16="http://schemas.microsoft.com/office/drawing/2014/main" id="{27A63CD9-3B0C-2D76-F5F8-58B1511DE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2700" y="591670"/>
            <a:ext cx="2742004" cy="2742004"/>
          </a:xfrm>
          <a:prstGeom prst="rect">
            <a:avLst/>
          </a:prstGeom>
        </p:spPr>
      </p:pic>
      <p:sp>
        <p:nvSpPr>
          <p:cNvPr id="26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8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 descr="Opinion: Environmental justice must be foundational to the new School of  Sustainability">
            <a:extLst>
              <a:ext uri="{FF2B5EF4-FFF2-40B4-BE49-F238E27FC236}">
                <a16:creationId xmlns:a16="http://schemas.microsoft.com/office/drawing/2014/main" id="{328434C8-48ED-CAF3-5F98-D134FEA863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0C6DCF-2750-069A-F08C-CE91C52DA1F3}"/>
              </a:ext>
            </a:extLst>
          </p:cNvPr>
          <p:cNvSpPr/>
          <p:nvPr/>
        </p:nvSpPr>
        <p:spPr>
          <a:xfrm>
            <a:off x="6045200" y="0"/>
            <a:ext cx="6146800" cy="6858000"/>
          </a:xfrm>
          <a:prstGeom prst="rect">
            <a:avLst/>
          </a:prstGeom>
          <a:solidFill>
            <a:srgbClr val="813726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337AB-0B27-EEBA-7224-0AD7F1B96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3324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813726"/>
                </a:solidFill>
                <a:latin typeface="Aptos Narrow" panose="020B0004020202020204" pitchFamily="34" charset="0"/>
              </a:rPr>
              <a:t>CDC Predicted 15 days </a:t>
            </a:r>
            <a:r>
              <a:rPr lang="en-US" dirty="0">
                <a:latin typeface="Aptos Narrow" panose="020B0004020202020204" pitchFamily="34" charset="0"/>
              </a:rPr>
              <a:t>above standards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7445FE-892B-A4FD-5786-C8FE7F742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81" y="2109801"/>
            <a:ext cx="5682819" cy="3483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8A6DF5-D6CB-05FD-8C50-A1EBB78F66DD}"/>
              </a:ext>
            </a:extLst>
          </p:cNvPr>
          <p:cNvSpPr txBox="1"/>
          <p:nvPr/>
        </p:nvSpPr>
        <p:spPr>
          <a:xfrm>
            <a:off x="6364036" y="1301978"/>
            <a:ext cx="540704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histograms to the left show the predicted PM2.5 concentration levels from the CDC across the four NY counties of interest from Aug – July 2016. </a:t>
            </a:r>
          </a:p>
          <a:p>
            <a:pPr lvl="1"/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 range for PM2.5 concentration levels from the CDC are between ~0 to 20.  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The 2016 regulatory standard for PM2.5 is anything above 12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dirty="0"/>
              <a:t>CDC predicted that these counties would experience about ~15 days above the standard within these two months.</a:t>
            </a:r>
          </a:p>
          <a:p>
            <a:pPr lvl="1"/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u="sng" dirty="0"/>
              <a:t>Note:</a:t>
            </a:r>
            <a:r>
              <a:rPr lang="en-US" dirty="0"/>
              <a:t> EJI uses CDC’s predicted values for PM2.5 concentration levels and not actual values.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The current concentration levels used in EJI are from 2014 to 2016.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Thus, they are not accurate air quality measurements for the current conditions in New York.</a:t>
            </a:r>
          </a:p>
        </p:txBody>
      </p:sp>
    </p:spTree>
    <p:extLst>
      <p:ext uri="{BB962C8B-B14F-4D97-AF65-F5344CB8AC3E}">
        <p14:creationId xmlns:p14="http://schemas.microsoft.com/office/powerpoint/2010/main" val="1453181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 descr="Opinion: Environmental justice must be foundational to the new School of  Sustainability">
            <a:extLst>
              <a:ext uri="{FF2B5EF4-FFF2-40B4-BE49-F238E27FC236}">
                <a16:creationId xmlns:a16="http://schemas.microsoft.com/office/drawing/2014/main" id="{328434C8-48ED-CAF3-5F98-D134FEA863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0C6DCF-2750-069A-F08C-CE91C52DA1F3}"/>
              </a:ext>
            </a:extLst>
          </p:cNvPr>
          <p:cNvSpPr/>
          <p:nvPr/>
        </p:nvSpPr>
        <p:spPr>
          <a:xfrm>
            <a:off x="6045200" y="0"/>
            <a:ext cx="6146800" cy="6858000"/>
          </a:xfrm>
          <a:prstGeom prst="rect">
            <a:avLst/>
          </a:prstGeom>
          <a:solidFill>
            <a:srgbClr val="813726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337AB-0B27-EEBA-7224-0AD7F1B96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54" y="40566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813726"/>
                </a:solidFill>
                <a:latin typeface="Aptos Narrow" panose="020B0004020202020204" pitchFamily="34" charset="0"/>
              </a:rPr>
              <a:t>Backpacking PM2.5 levels </a:t>
            </a:r>
            <a:r>
              <a:rPr lang="en-US" dirty="0">
                <a:latin typeface="Aptos Narrow" panose="020B0004020202020204" pitchFamily="34" charset="0"/>
              </a:rPr>
              <a:t>are</a:t>
            </a:r>
            <a:r>
              <a:rPr lang="en-US" dirty="0">
                <a:solidFill>
                  <a:srgbClr val="813726"/>
                </a:solidFill>
                <a:latin typeface="Aptos Narrow" panose="020B0004020202020204" pitchFamily="34" charset="0"/>
              </a:rPr>
              <a:t> </a:t>
            </a:r>
            <a:r>
              <a:rPr lang="en-US" dirty="0">
                <a:latin typeface="Aptos Narrow" panose="020B0004020202020204" pitchFamily="34" charset="0"/>
              </a:rPr>
              <a:t>much higher!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BAB7D-77BC-481F-14A4-D0740739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67" y="2291271"/>
            <a:ext cx="5350233" cy="32181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CE00A1-74B1-E08E-ED72-BAF37DBF0370}"/>
              </a:ext>
            </a:extLst>
          </p:cNvPr>
          <p:cNvSpPr txBox="1"/>
          <p:nvPr/>
        </p:nvSpPr>
        <p:spPr>
          <a:xfrm>
            <a:off x="6400800" y="1538668"/>
            <a:ext cx="55112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The histograms to the left show the PM2.5 concentration levels from the backpack campaign for all walks. </a:t>
            </a:r>
          </a:p>
          <a:p>
            <a:r>
              <a:rPr lang="en-US" dirty="0"/>
              <a:t>	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 backpacking campaign measured PM2.5 concentration levels every 15 mins.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 walks occurred over three counties: Bronx, New York and Kings.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 concentration levels recorded during the walks are much higher than the predicted levels from the CDC (used in the EJI ranks).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There are also much higher levels of PM2.5.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dirty="0"/>
              <a:t>Indicating that the EJI concentration levels are not accurate enough and need to be more specific to each census tract.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546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765CCF-CACE-BB2B-6A04-9F649EF1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660949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Possible Conclusion: The backpack campaign shows that PM2.5 concentration levels are much higher than represented by the EJI estimated values.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7322C-D3E6-3240-97B1-204C76CF4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883" y="324372"/>
            <a:ext cx="3000233" cy="31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56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Rectangle 206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58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7EE90-B399-8CF6-24D0-98864F591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Aptos Serif" panose="02020604070405020304" pitchFamily="18" charset="0"/>
                <a:cs typeface="Aptos Serif" panose="02020604070405020304" pitchFamily="18" charset="0"/>
              </a:rPr>
              <a:t>Clustering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D53840-353A-8387-BC9B-8D126DDF8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171" y="961812"/>
            <a:ext cx="618305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1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1549D-A347-E592-271A-F1277E825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B2837291-7482-11B4-8E3A-FA4671E61E8D}"/>
              </a:ext>
            </a:extLst>
          </p:cNvPr>
          <p:cNvSpPr/>
          <p:nvPr/>
        </p:nvSpPr>
        <p:spPr>
          <a:xfrm>
            <a:off x="5599047" y="1465188"/>
            <a:ext cx="2804368" cy="1011836"/>
          </a:xfrm>
          <a:prstGeom prst="chevron">
            <a:avLst/>
          </a:prstGeom>
          <a:solidFill>
            <a:srgbClr val="D99728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0F95BB38-5431-7749-BFB5-70D5F5CD5451}"/>
              </a:ext>
            </a:extLst>
          </p:cNvPr>
          <p:cNvSpPr/>
          <p:nvPr/>
        </p:nvSpPr>
        <p:spPr>
          <a:xfrm>
            <a:off x="8071284" y="1465188"/>
            <a:ext cx="2688797" cy="1011836"/>
          </a:xfrm>
          <a:prstGeom prst="chevron">
            <a:avLst/>
          </a:prstGeom>
          <a:solidFill>
            <a:srgbClr val="813726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0FB321-600F-E4C8-2804-D3CC69DD3E2E}"/>
              </a:ext>
            </a:extLst>
          </p:cNvPr>
          <p:cNvGrpSpPr/>
          <p:nvPr/>
        </p:nvGrpSpPr>
        <p:grpSpPr>
          <a:xfrm>
            <a:off x="846743" y="2854816"/>
            <a:ext cx="2359294" cy="3357292"/>
            <a:chOff x="1071797" y="2870616"/>
            <a:chExt cx="1753849" cy="169388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5C14D76-A3A6-014B-D061-38FF8877B542}"/>
                </a:ext>
              </a:extLst>
            </p:cNvPr>
            <p:cNvCxnSpPr/>
            <p:nvPr/>
          </p:nvCxnSpPr>
          <p:spPr>
            <a:xfrm>
              <a:off x="1071797" y="2870616"/>
              <a:ext cx="0" cy="1693889"/>
            </a:xfrm>
            <a:prstGeom prst="line">
              <a:avLst/>
            </a:prstGeom>
            <a:ln>
              <a:solidFill>
                <a:srgbClr val="65844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2DB1AC4-A84D-DCD4-E5C7-00624F4A9D76}"/>
                </a:ext>
              </a:extLst>
            </p:cNvPr>
            <p:cNvCxnSpPr/>
            <p:nvPr/>
          </p:nvCxnSpPr>
          <p:spPr>
            <a:xfrm>
              <a:off x="1071797" y="4564505"/>
              <a:ext cx="1753849" cy="0"/>
            </a:xfrm>
            <a:prstGeom prst="line">
              <a:avLst/>
            </a:prstGeom>
            <a:ln>
              <a:solidFill>
                <a:srgbClr val="65844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ABD5CF-54F5-0902-84A7-4948D64F6D1A}"/>
              </a:ext>
            </a:extLst>
          </p:cNvPr>
          <p:cNvGrpSpPr/>
          <p:nvPr/>
        </p:nvGrpSpPr>
        <p:grpSpPr>
          <a:xfrm>
            <a:off x="3457685" y="2861203"/>
            <a:ext cx="2359293" cy="3350903"/>
            <a:chOff x="1071797" y="2870616"/>
            <a:chExt cx="1753849" cy="169388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E0296C3-27C3-2464-FA06-125E674F5482}"/>
                </a:ext>
              </a:extLst>
            </p:cNvPr>
            <p:cNvCxnSpPr/>
            <p:nvPr/>
          </p:nvCxnSpPr>
          <p:spPr>
            <a:xfrm>
              <a:off x="1071797" y="2870616"/>
              <a:ext cx="0" cy="1693889"/>
            </a:xfrm>
            <a:prstGeom prst="line">
              <a:avLst/>
            </a:prstGeom>
            <a:ln>
              <a:solidFill>
                <a:srgbClr val="539E9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B59D40-862F-53CD-7F59-9A51787E20FC}"/>
                </a:ext>
              </a:extLst>
            </p:cNvPr>
            <p:cNvCxnSpPr/>
            <p:nvPr/>
          </p:nvCxnSpPr>
          <p:spPr>
            <a:xfrm>
              <a:off x="1071797" y="4564505"/>
              <a:ext cx="1753849" cy="0"/>
            </a:xfrm>
            <a:prstGeom prst="line">
              <a:avLst/>
            </a:prstGeom>
            <a:ln>
              <a:solidFill>
                <a:srgbClr val="539E9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1397D8E-AB34-CAA4-6D07-1B285BF27135}"/>
              </a:ext>
            </a:extLst>
          </p:cNvPr>
          <p:cNvGrpSpPr/>
          <p:nvPr/>
        </p:nvGrpSpPr>
        <p:grpSpPr>
          <a:xfrm>
            <a:off x="6023190" y="2870616"/>
            <a:ext cx="2359293" cy="3341484"/>
            <a:chOff x="1071797" y="2870616"/>
            <a:chExt cx="1753849" cy="1693889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B3602B-B854-831C-ADBE-F659D007EE8A}"/>
                </a:ext>
              </a:extLst>
            </p:cNvPr>
            <p:cNvCxnSpPr/>
            <p:nvPr/>
          </p:nvCxnSpPr>
          <p:spPr>
            <a:xfrm>
              <a:off x="1071797" y="2870616"/>
              <a:ext cx="0" cy="1693889"/>
            </a:xfrm>
            <a:prstGeom prst="line">
              <a:avLst/>
            </a:prstGeom>
            <a:ln>
              <a:solidFill>
                <a:srgbClr val="D9972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CFD18E8-CBFE-5C02-53FB-806AF775B0AD}"/>
                </a:ext>
              </a:extLst>
            </p:cNvPr>
            <p:cNvCxnSpPr/>
            <p:nvPr/>
          </p:nvCxnSpPr>
          <p:spPr>
            <a:xfrm>
              <a:off x="1071797" y="4564505"/>
              <a:ext cx="1753849" cy="0"/>
            </a:xfrm>
            <a:prstGeom prst="line">
              <a:avLst/>
            </a:prstGeom>
            <a:ln>
              <a:solidFill>
                <a:srgbClr val="D9972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9B0ADB-663D-5131-5140-04344943FC1B}"/>
              </a:ext>
            </a:extLst>
          </p:cNvPr>
          <p:cNvGrpSpPr/>
          <p:nvPr/>
        </p:nvGrpSpPr>
        <p:grpSpPr>
          <a:xfrm>
            <a:off x="8581960" y="2861216"/>
            <a:ext cx="2359292" cy="3350882"/>
            <a:chOff x="1071797" y="2870616"/>
            <a:chExt cx="1753849" cy="1693889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64C7EC9-E466-2134-732E-002FA3D9F51B}"/>
                </a:ext>
              </a:extLst>
            </p:cNvPr>
            <p:cNvCxnSpPr/>
            <p:nvPr/>
          </p:nvCxnSpPr>
          <p:spPr>
            <a:xfrm>
              <a:off x="1071797" y="2870616"/>
              <a:ext cx="0" cy="1693889"/>
            </a:xfrm>
            <a:prstGeom prst="line">
              <a:avLst/>
            </a:prstGeom>
            <a:ln>
              <a:solidFill>
                <a:srgbClr val="81372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8251099-DEE2-982C-6000-0CA2B69EEE54}"/>
                </a:ext>
              </a:extLst>
            </p:cNvPr>
            <p:cNvCxnSpPr/>
            <p:nvPr/>
          </p:nvCxnSpPr>
          <p:spPr>
            <a:xfrm>
              <a:off x="1071797" y="4564505"/>
              <a:ext cx="1753849" cy="0"/>
            </a:xfrm>
            <a:prstGeom prst="line">
              <a:avLst/>
            </a:prstGeom>
            <a:ln>
              <a:solidFill>
                <a:srgbClr val="81372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D7A85AC-7E4D-3F61-078B-699E2A0B45AC}"/>
              </a:ext>
            </a:extLst>
          </p:cNvPr>
          <p:cNvSpPr txBox="1"/>
          <p:nvPr/>
        </p:nvSpPr>
        <p:spPr>
          <a:xfrm>
            <a:off x="1096788" y="2774194"/>
            <a:ext cx="2110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 &amp; Training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087B94-EC0E-12EB-0744-F53381DB312E}"/>
              </a:ext>
            </a:extLst>
          </p:cNvPr>
          <p:cNvSpPr txBox="1"/>
          <p:nvPr/>
        </p:nvSpPr>
        <p:spPr>
          <a:xfrm>
            <a:off x="3836187" y="2806730"/>
            <a:ext cx="181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Models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4EB2EA-110D-F9EA-A0E2-3B9CA2908207}"/>
              </a:ext>
            </a:extLst>
          </p:cNvPr>
          <p:cNvSpPr txBox="1"/>
          <p:nvPr/>
        </p:nvSpPr>
        <p:spPr>
          <a:xfrm>
            <a:off x="6327868" y="2806730"/>
            <a:ext cx="198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Optimal Clusters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784F23-CF2B-085B-05C2-5B46005DCE77}"/>
              </a:ext>
            </a:extLst>
          </p:cNvPr>
          <p:cNvSpPr txBox="1"/>
          <p:nvPr/>
        </p:nvSpPr>
        <p:spPr>
          <a:xfrm>
            <a:off x="8886638" y="2813005"/>
            <a:ext cx="181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C69A9C-9A4F-931C-F578-7266D7454509}"/>
              </a:ext>
            </a:extLst>
          </p:cNvPr>
          <p:cNvSpPr txBox="1"/>
          <p:nvPr/>
        </p:nvSpPr>
        <p:spPr>
          <a:xfrm>
            <a:off x="1033050" y="3202020"/>
            <a:ext cx="2114883" cy="28931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Clustering analysis was done for each of the four counties. The data was in a 70/30 ratio for training and testing. </a:t>
            </a:r>
          </a:p>
          <a:p>
            <a:r>
              <a:rPr lang="en-US" sz="1400" dirty="0"/>
              <a:t>Although splitting the data may have not been needed for this analysis since it may not be used for predication purposes.</a:t>
            </a:r>
          </a:p>
          <a:p>
            <a:endParaRPr lang="en-US" sz="1400" dirty="0"/>
          </a:p>
          <a:p>
            <a:r>
              <a:rPr lang="en-US" sz="1400" dirty="0"/>
              <a:t>Data was also normalized.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3CE03E-181C-E9E5-CA63-0737656EFACB}"/>
              </a:ext>
            </a:extLst>
          </p:cNvPr>
          <p:cNvSpPr txBox="1"/>
          <p:nvPr/>
        </p:nvSpPr>
        <p:spPr>
          <a:xfrm>
            <a:off x="3582959" y="3202020"/>
            <a:ext cx="2234018" cy="28931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Two types of cluster models were completed:</a:t>
            </a:r>
          </a:p>
          <a:p>
            <a:endParaRPr lang="en-US" sz="1400" dirty="0"/>
          </a:p>
          <a:p>
            <a:pPr marL="342900" indent="-342900">
              <a:buAutoNum type="arabicPeriod"/>
            </a:pPr>
            <a:r>
              <a:rPr lang="en-US" sz="1400" dirty="0"/>
              <a:t>A base model with PM2.5, EJI and SVR</a:t>
            </a:r>
          </a:p>
          <a:p>
            <a:pPr marL="342900" indent="-342900">
              <a:buAutoNum type="arabicPeriod"/>
            </a:pPr>
            <a:r>
              <a:rPr lang="en-US" sz="1400" dirty="0"/>
              <a:t>A model with other factors that correlated with EJI at a rate higher than 0.6. </a:t>
            </a:r>
          </a:p>
          <a:p>
            <a:endParaRPr lang="en-US" sz="1400" dirty="0"/>
          </a:p>
          <a:p>
            <a:r>
              <a:rPr lang="en-US" sz="1400" dirty="0"/>
              <a:t>For simplicity, the testing results will only be shared.</a:t>
            </a:r>
          </a:p>
          <a:p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5B1D05-9E83-4E7E-4C41-E2F9A920240B}"/>
              </a:ext>
            </a:extLst>
          </p:cNvPr>
          <p:cNvSpPr txBox="1"/>
          <p:nvPr/>
        </p:nvSpPr>
        <p:spPr>
          <a:xfrm>
            <a:off x="6154552" y="3202020"/>
            <a:ext cx="2221194" cy="28931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Optimal clusters found through the silhouette coefficient (a measure to find how similar a data point is within a cluster compared to other clusters). </a:t>
            </a:r>
          </a:p>
          <a:p>
            <a:endParaRPr lang="en-US" sz="1400" dirty="0"/>
          </a:p>
          <a:p>
            <a:r>
              <a:rPr lang="en-US" sz="1400" dirty="0"/>
              <a:t>Different metric distances were all tested but all performed relatively the same, so the Euclidian distance was used.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9B9DEE-F923-50E3-B201-9FE863B84278}"/>
              </a:ext>
            </a:extLst>
          </p:cNvPr>
          <p:cNvSpPr txBox="1"/>
          <p:nvPr/>
        </p:nvSpPr>
        <p:spPr>
          <a:xfrm>
            <a:off x="8719012" y="3199085"/>
            <a:ext cx="2215495" cy="28931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Summary statistics were calculated per cluster group.</a:t>
            </a:r>
          </a:p>
          <a:p>
            <a:endParaRPr lang="en-US" sz="1400" dirty="0"/>
          </a:p>
          <a:p>
            <a:r>
              <a:rPr lang="en-US" sz="1400" dirty="0"/>
              <a:t>Significance tests were conducted to determine if the clusters for say, PM2.5, had significant differences.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</a:t>
            </a:r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F160AC62-4776-0AB6-2EF0-7DFB0638D787}"/>
              </a:ext>
            </a:extLst>
          </p:cNvPr>
          <p:cNvSpPr/>
          <p:nvPr/>
        </p:nvSpPr>
        <p:spPr>
          <a:xfrm>
            <a:off x="3147933" y="1465187"/>
            <a:ext cx="2804368" cy="1011836"/>
          </a:xfrm>
          <a:prstGeom prst="chevron">
            <a:avLst/>
          </a:prstGeom>
          <a:solidFill>
            <a:srgbClr val="539E9C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39E9C"/>
              </a:solidFill>
            </a:endParaRPr>
          </a:p>
        </p:txBody>
      </p:sp>
      <p:sp>
        <p:nvSpPr>
          <p:cNvPr id="39" name="Arrow: Chevron 38">
            <a:extLst>
              <a:ext uri="{FF2B5EF4-FFF2-40B4-BE49-F238E27FC236}">
                <a16:creationId xmlns:a16="http://schemas.microsoft.com/office/drawing/2014/main" id="{1205A42F-BD0C-8559-008B-4AE92C8CE819}"/>
              </a:ext>
            </a:extLst>
          </p:cNvPr>
          <p:cNvSpPr/>
          <p:nvPr/>
        </p:nvSpPr>
        <p:spPr>
          <a:xfrm>
            <a:off x="686258" y="1465180"/>
            <a:ext cx="2804368" cy="1011836"/>
          </a:xfrm>
          <a:prstGeom prst="chevron">
            <a:avLst/>
          </a:prstGeom>
          <a:solidFill>
            <a:srgbClr val="75836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1" name="Graphic 40" descr="Research with solid fill">
            <a:extLst>
              <a:ext uri="{FF2B5EF4-FFF2-40B4-BE49-F238E27FC236}">
                <a16:creationId xmlns:a16="http://schemas.microsoft.com/office/drawing/2014/main" id="{26F93BFB-444C-A0AD-BA13-028084665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3835" y="1552044"/>
            <a:ext cx="914400" cy="914400"/>
          </a:xfrm>
          <a:prstGeom prst="rect">
            <a:avLst/>
          </a:prstGeom>
        </p:spPr>
      </p:pic>
      <p:pic>
        <p:nvPicPr>
          <p:cNvPr id="43" name="Graphic 42" descr="Mop and bucket with solid fill">
            <a:extLst>
              <a:ext uri="{FF2B5EF4-FFF2-40B4-BE49-F238E27FC236}">
                <a16:creationId xmlns:a16="http://schemas.microsoft.com/office/drawing/2014/main" id="{F6C33E8D-212C-2263-6131-E2BE12C1E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2447" y="1501284"/>
            <a:ext cx="914400" cy="914400"/>
          </a:xfrm>
          <a:prstGeom prst="rect">
            <a:avLst/>
          </a:prstGeom>
        </p:spPr>
      </p:pic>
      <p:pic>
        <p:nvPicPr>
          <p:cNvPr id="45" name="Graphic 44" descr="Bar chart with solid fill">
            <a:extLst>
              <a:ext uri="{FF2B5EF4-FFF2-40B4-BE49-F238E27FC236}">
                <a16:creationId xmlns:a16="http://schemas.microsoft.com/office/drawing/2014/main" id="{7036E39A-A3F0-868C-7639-A91580A99A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0006" y="1530487"/>
            <a:ext cx="914400" cy="914400"/>
          </a:xfrm>
          <a:prstGeom prst="rect">
            <a:avLst/>
          </a:prstGeom>
        </p:spPr>
      </p:pic>
      <p:pic>
        <p:nvPicPr>
          <p:cNvPr id="47" name="Graphic 46" descr="Disconnected outline">
            <a:extLst>
              <a:ext uri="{FF2B5EF4-FFF2-40B4-BE49-F238E27FC236}">
                <a16:creationId xmlns:a16="http://schemas.microsoft.com/office/drawing/2014/main" id="{3C915D58-9A8D-A7DB-1750-C1F606EC9A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54592" y="15374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09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337AB-0B27-EEBA-7224-0AD7F1B96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82" y="259107"/>
            <a:ext cx="10515600" cy="1325563"/>
          </a:xfrm>
        </p:spPr>
        <p:txBody>
          <a:bodyPr/>
          <a:lstStyle/>
          <a:p>
            <a:r>
              <a:rPr lang="en-US" dirty="0">
                <a:latin typeface="Aptos Narrow" panose="020B0004020202020204" pitchFamily="34" charset="0"/>
              </a:rPr>
              <a:t>What is </a:t>
            </a:r>
            <a:r>
              <a:rPr lang="en-US" dirty="0">
                <a:solidFill>
                  <a:srgbClr val="813726"/>
                </a:solidFill>
                <a:latin typeface="Aptos Narrow" panose="020B0004020202020204" pitchFamily="34" charset="0"/>
              </a:rPr>
              <a:t>Environmental</a:t>
            </a:r>
            <a:r>
              <a:rPr lang="en-US" dirty="0">
                <a:latin typeface="Aptos Narrow" panose="020B0004020202020204" pitchFamily="34" charset="0"/>
              </a:rPr>
              <a:t> Justice?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EBB57D-3A9D-7FDF-20AD-A4F527A07718}"/>
              </a:ext>
            </a:extLst>
          </p:cNvPr>
          <p:cNvSpPr/>
          <p:nvPr/>
        </p:nvSpPr>
        <p:spPr>
          <a:xfrm>
            <a:off x="960782" y="1205946"/>
            <a:ext cx="11231217" cy="5652054"/>
          </a:xfrm>
          <a:prstGeom prst="rect">
            <a:avLst/>
          </a:prstGeom>
          <a:solidFill>
            <a:srgbClr val="758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99728"/>
              </a:solidFill>
            </a:endParaRPr>
          </a:p>
        </p:txBody>
      </p:sp>
      <p:sp>
        <p:nvSpPr>
          <p:cNvPr id="10" name="AutoShape 2" descr="Opinion: Environmental justice must be foundational to the new School of  Sustainability">
            <a:extLst>
              <a:ext uri="{FF2B5EF4-FFF2-40B4-BE49-F238E27FC236}">
                <a16:creationId xmlns:a16="http://schemas.microsoft.com/office/drawing/2014/main" id="{328434C8-48ED-CAF3-5F98-D134FEA863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9E5170-ED06-8E54-C425-2EEAD1470B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0964" y="1561828"/>
            <a:ext cx="5524784" cy="52961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A2CF5B-269A-1217-5EE3-B89CC7669D2B}"/>
              </a:ext>
            </a:extLst>
          </p:cNvPr>
          <p:cNvSpPr txBox="1"/>
          <p:nvPr/>
        </p:nvSpPr>
        <p:spPr>
          <a:xfrm>
            <a:off x="1232452" y="4335348"/>
            <a:ext cx="5798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ptos Narrow" panose="020B0004020202020204" pitchFamily="34" charset="0"/>
              </a:rPr>
              <a:t>Numerous studies have found that ethnic minorities and low-income communities have a higher burden of environmental pollution.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  <a:latin typeface="Aptos Narrow" panose="020B00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31F4C7-D30B-C6A0-E366-16B44C6253F6}"/>
                  </a:ext>
                </a:extLst>
              </p:cNvPr>
              <p:cNvSpPr txBox="1"/>
              <p:nvPr/>
            </p:nvSpPr>
            <p:spPr>
              <a:xfrm>
                <a:off x="1186069" y="1775791"/>
                <a:ext cx="8335617" cy="711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Aptos Narrow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Environmental justice is whe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Aptos Narrow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 populations with lesser capacity to influence environmental decisions have an inequitable share of the negative impacts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environment</m:t>
                        </m:r>
                      </m:e>
                      <m:sup>
                        <m:r>
                          <a:rPr lang="en-US" b="0" i="0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Aptos Narrow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31F4C7-D30B-C6A0-E366-16B44C625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069" y="1775791"/>
                <a:ext cx="8335617" cy="711220"/>
              </a:xfrm>
              <a:prstGeom prst="rect">
                <a:avLst/>
              </a:prstGeom>
              <a:blipFill>
                <a:blip r:embed="rId3"/>
                <a:stretch>
                  <a:fillRect l="-658" r="-878" b="-1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C0B75E-F8D3-BA0E-7A59-A7A562056E2C}"/>
                  </a:ext>
                </a:extLst>
              </p:cNvPr>
              <p:cNvSpPr txBox="1"/>
              <p:nvPr/>
            </p:nvSpPr>
            <p:spPr>
              <a:xfrm>
                <a:off x="1186069" y="2811015"/>
                <a:ext cx="679174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Aptos Narrow" panose="020B0004020202020204" pitchFamily="34" charset="0"/>
                  </a:rPr>
                  <a:t>The beginning of environmental justice movement began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1982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Aptos Narrow" panose="020B0004020202020204" pitchFamily="34" charset="0"/>
                  </a:rPr>
                  <a:t>. 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Aptos Narrow" panose="020B0004020202020204" pitchFamily="34" charset="0"/>
                  </a:rPr>
                  <a:t>Civil rights activists organized to stop North Carolina from dumping 120 million pounds of contaminated soil  in Warren County.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Aptos Narrow" panose="020B0004020202020204" pitchFamily="34" charset="0"/>
                  </a:rPr>
                  <a:t>Warren county had the highest proportion of African Americans.</a:t>
                </a:r>
                <a:endParaRPr lang="en-US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ptos Narrow" panose="020B00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C0B75E-F8D3-BA0E-7A59-A7A562056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069" y="2811015"/>
                <a:ext cx="6791740" cy="1200329"/>
              </a:xfrm>
              <a:prstGeom prst="rect">
                <a:avLst/>
              </a:prstGeom>
              <a:blipFill>
                <a:blip r:embed="rId4"/>
                <a:stretch>
                  <a:fillRect l="-808" t="-2030" r="-718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0736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765CCF-CACE-BB2B-6A04-9F649EF1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787317"/>
            <a:ext cx="10909640" cy="242610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Question: </a:t>
            </a:r>
            <a:r>
              <a:rPr lang="en-US" sz="4000" dirty="0"/>
              <a:t>Are census tracks with a higher social vulnerability rank paired with higher EJI ranks?</a:t>
            </a:r>
            <a:br>
              <a:rPr lang="en-US" sz="1400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en-US" sz="1400" dirty="0"/>
            </a:br>
            <a:b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Graphic 13" descr="City with solid fill">
            <a:extLst>
              <a:ext uri="{FF2B5EF4-FFF2-40B4-BE49-F238E27FC236}">
                <a16:creationId xmlns:a16="http://schemas.microsoft.com/office/drawing/2014/main" id="{27A63CD9-3B0C-2D76-F5F8-58B1511DE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2700" y="591670"/>
            <a:ext cx="2742004" cy="2742004"/>
          </a:xfrm>
          <a:prstGeom prst="rect">
            <a:avLst/>
          </a:prstGeom>
        </p:spPr>
      </p:pic>
      <p:sp>
        <p:nvSpPr>
          <p:cNvPr id="26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4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628D569-7243-DB53-DEE8-4B624BAA1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2" y="586822"/>
            <a:ext cx="399528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Bronx – Simple Model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F972A-4999-32A7-6333-102564BD08CF}"/>
              </a:ext>
            </a:extLst>
          </p:cNvPr>
          <p:cNvSpPr txBox="1"/>
          <p:nvPr/>
        </p:nvSpPr>
        <p:spPr>
          <a:xfrm>
            <a:off x="5249053" y="586822"/>
            <a:ext cx="6106742" cy="1797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600" dirty="0"/>
              <a:t>For the basic model, the optimal number of clusters is 2 for each county.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600" dirty="0"/>
              <a:t>The within-clusters sum of squares (66.4%) and average silhouette width determine (0.68) that this model is moderately good at clustering these two groups but could use improvement.  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600" dirty="0"/>
              <a:t>However, it is clear from the statistics summaries that the minorities have higher EJI and SVR scores – these are statistically different.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E9103E-7751-1D96-0F09-1DBF03586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24" y="2676139"/>
            <a:ext cx="6106742" cy="377091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4065D79-9425-DA2E-8106-99A61F01F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419635"/>
              </p:ext>
            </p:extLst>
          </p:nvPr>
        </p:nvGraphicFramePr>
        <p:xfrm>
          <a:off x="6832176" y="3392620"/>
          <a:ext cx="4741400" cy="23379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247">
                  <a:extLst>
                    <a:ext uri="{9D8B030D-6E8A-4147-A177-3AD203B41FA5}">
                      <a16:colId xmlns:a16="http://schemas.microsoft.com/office/drawing/2014/main" val="1459250375"/>
                    </a:ext>
                  </a:extLst>
                </a:gridCol>
                <a:gridCol w="2108835">
                  <a:extLst>
                    <a:ext uri="{9D8B030D-6E8A-4147-A177-3AD203B41FA5}">
                      <a16:colId xmlns:a16="http://schemas.microsoft.com/office/drawing/2014/main" val="1932695839"/>
                    </a:ext>
                  </a:extLst>
                </a:gridCol>
                <a:gridCol w="1598318">
                  <a:extLst>
                    <a:ext uri="{9D8B030D-6E8A-4147-A177-3AD203B41FA5}">
                      <a16:colId xmlns:a16="http://schemas.microsoft.com/office/drawing/2014/main" val="3985497621"/>
                    </a:ext>
                  </a:extLst>
                </a:gridCol>
              </a:tblGrid>
              <a:tr h="668928"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19769" marR="119769" marT="59884" marB="598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Cluster 1</a:t>
                      </a:r>
                    </a:p>
                    <a:p>
                      <a:pPr algn="ctr"/>
                      <a:r>
                        <a:rPr lang="en-US" sz="1800"/>
                        <a:t>(non-minorities)</a:t>
                      </a:r>
                    </a:p>
                  </a:txBody>
                  <a:tcPr marL="119769" marR="119769" marT="59884" marB="598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Cluster 2 (minorities)</a:t>
                      </a:r>
                    </a:p>
                  </a:txBody>
                  <a:tcPr marL="119769" marR="119769" marT="59884" marB="59884"/>
                </a:tc>
                <a:extLst>
                  <a:ext uri="{0D108BD9-81ED-4DB2-BD59-A6C34878D82A}">
                    <a16:rowId xmlns:a16="http://schemas.microsoft.com/office/drawing/2014/main" val="1113918094"/>
                  </a:ext>
                </a:extLst>
              </a:tr>
              <a:tr h="37253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N</a:t>
                      </a:r>
                    </a:p>
                  </a:txBody>
                  <a:tcPr marL="119769" marR="119769" marT="59884" marB="598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19</a:t>
                      </a:r>
                    </a:p>
                  </a:txBody>
                  <a:tcPr marL="119769" marR="119769" marT="59884" marB="598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80</a:t>
                      </a:r>
                    </a:p>
                  </a:txBody>
                  <a:tcPr marL="119769" marR="119769" marT="59884" marB="59884"/>
                </a:tc>
                <a:extLst>
                  <a:ext uri="{0D108BD9-81ED-4DB2-BD59-A6C34878D82A}">
                    <a16:rowId xmlns:a16="http://schemas.microsoft.com/office/drawing/2014/main" val="2668541668"/>
                  </a:ext>
                </a:extLst>
              </a:tr>
              <a:tr h="405165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PM2.5</a:t>
                      </a:r>
                    </a:p>
                  </a:txBody>
                  <a:tcPr marL="119769" marR="119769" marT="59884" marB="598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9.28</a:t>
                      </a:r>
                    </a:p>
                  </a:txBody>
                  <a:tcPr marL="119769" marR="119769" marT="59884" marB="598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9.32</a:t>
                      </a:r>
                    </a:p>
                  </a:txBody>
                  <a:tcPr marL="119769" marR="119769" marT="59884" marB="59884"/>
                </a:tc>
                <a:extLst>
                  <a:ext uri="{0D108BD9-81ED-4DB2-BD59-A6C34878D82A}">
                    <a16:rowId xmlns:a16="http://schemas.microsoft.com/office/drawing/2014/main" val="2468135602"/>
                  </a:ext>
                </a:extLst>
              </a:tr>
              <a:tr h="358987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EJI</a:t>
                      </a:r>
                    </a:p>
                  </a:txBody>
                  <a:tcPr marL="119769" marR="119769" marT="59884" marB="598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0.65</a:t>
                      </a:r>
                    </a:p>
                  </a:txBody>
                  <a:tcPr marL="119769" marR="119769" marT="59884" marB="598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0.92</a:t>
                      </a:r>
                    </a:p>
                  </a:txBody>
                  <a:tcPr marL="119769" marR="119769" marT="59884" marB="59884"/>
                </a:tc>
                <a:extLst>
                  <a:ext uri="{0D108BD9-81ED-4DB2-BD59-A6C34878D82A}">
                    <a16:rowId xmlns:a16="http://schemas.microsoft.com/office/drawing/2014/main" val="4070071322"/>
                  </a:ext>
                </a:extLst>
              </a:tr>
              <a:tr h="475680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SVR</a:t>
                      </a:r>
                    </a:p>
                  </a:txBody>
                  <a:tcPr marL="119769" marR="119769" marT="59884" marB="598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0.58</a:t>
                      </a:r>
                    </a:p>
                  </a:txBody>
                  <a:tcPr marL="119769" marR="119769" marT="59884" marB="598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0.91</a:t>
                      </a:r>
                    </a:p>
                  </a:txBody>
                  <a:tcPr marL="119769" marR="119769" marT="59884" marB="59884"/>
                </a:tc>
                <a:extLst>
                  <a:ext uri="{0D108BD9-81ED-4DB2-BD59-A6C34878D82A}">
                    <a16:rowId xmlns:a16="http://schemas.microsoft.com/office/drawing/2014/main" val="1364933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45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628D569-7243-DB53-DEE8-4B624BAA1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2" y="586822"/>
            <a:ext cx="399528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Bronx – Complex Model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F972A-4999-32A7-6333-102564BD08CF}"/>
              </a:ext>
            </a:extLst>
          </p:cNvPr>
          <p:cNvSpPr txBox="1"/>
          <p:nvPr/>
        </p:nvSpPr>
        <p:spPr>
          <a:xfrm>
            <a:off x="5111176" y="540915"/>
            <a:ext cx="6473488" cy="17978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300" dirty="0"/>
              <a:t>The complex model included 12 socio-demographic variables + EJI rank – and the optimal clusters remained at 2.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300" dirty="0"/>
              <a:t>The within-clusters sum of squares (46.4%) and average silhouette width determine (0.45) that this model performs substantially worse than the basic model with three variables.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300" dirty="0"/>
              <a:t>The summary statistics included below are only a select few. Minority census tracts have higher rates of being blow poverty lines, having asthma and renting. However, the cancer variable indicates census tracts with higher rates of cancer – it is consistently the non-minority tracts in each county that have higher rates of cancer.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4065D79-9425-DA2E-8106-99A61F01F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9281"/>
              </p:ext>
            </p:extLst>
          </p:nvPr>
        </p:nvGraphicFramePr>
        <p:xfrm>
          <a:off x="6251192" y="3429000"/>
          <a:ext cx="5341978" cy="27586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6542">
                  <a:extLst>
                    <a:ext uri="{9D8B030D-6E8A-4147-A177-3AD203B41FA5}">
                      <a16:colId xmlns:a16="http://schemas.microsoft.com/office/drawing/2014/main" val="1459250375"/>
                    </a:ext>
                  </a:extLst>
                </a:gridCol>
                <a:gridCol w="2104664">
                  <a:extLst>
                    <a:ext uri="{9D8B030D-6E8A-4147-A177-3AD203B41FA5}">
                      <a16:colId xmlns:a16="http://schemas.microsoft.com/office/drawing/2014/main" val="1932695839"/>
                    </a:ext>
                  </a:extLst>
                </a:gridCol>
                <a:gridCol w="1800772">
                  <a:extLst>
                    <a:ext uri="{9D8B030D-6E8A-4147-A177-3AD203B41FA5}">
                      <a16:colId xmlns:a16="http://schemas.microsoft.com/office/drawing/2014/main" val="3985497621"/>
                    </a:ext>
                  </a:extLst>
                </a:gridCol>
              </a:tblGrid>
              <a:tr h="546326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119769" marR="119769" marT="59884" marB="598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Cluster 1</a:t>
                      </a:r>
                    </a:p>
                    <a:p>
                      <a:pPr algn="ctr"/>
                      <a:r>
                        <a:rPr lang="en-US" sz="1400"/>
                        <a:t>(non-minorities)</a:t>
                      </a:r>
                    </a:p>
                  </a:txBody>
                  <a:tcPr marL="119769" marR="119769" marT="59884" marB="598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Cluster 2 (minorities)</a:t>
                      </a:r>
                    </a:p>
                  </a:txBody>
                  <a:tcPr marL="119769" marR="119769" marT="59884" marB="59884"/>
                </a:tc>
                <a:extLst>
                  <a:ext uri="{0D108BD9-81ED-4DB2-BD59-A6C34878D82A}">
                    <a16:rowId xmlns:a16="http://schemas.microsoft.com/office/drawing/2014/main" val="1113918094"/>
                  </a:ext>
                </a:extLst>
              </a:tr>
              <a:tr h="311695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</a:t>
                      </a:r>
                    </a:p>
                  </a:txBody>
                  <a:tcPr marL="119769" marR="119769" marT="59884" marB="598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26</a:t>
                      </a:r>
                    </a:p>
                  </a:txBody>
                  <a:tcPr marL="119769" marR="119769" marT="59884" marB="598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73</a:t>
                      </a:r>
                    </a:p>
                  </a:txBody>
                  <a:tcPr marL="119769" marR="119769" marT="59884" marB="59884"/>
                </a:tc>
                <a:extLst>
                  <a:ext uri="{0D108BD9-81ED-4DB2-BD59-A6C34878D82A}">
                    <a16:rowId xmlns:a16="http://schemas.microsoft.com/office/drawing/2014/main" val="2668541668"/>
                  </a:ext>
                </a:extLst>
              </a:tr>
              <a:tr h="3116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EJI</a:t>
                      </a:r>
                    </a:p>
                  </a:txBody>
                  <a:tcPr marL="119769" marR="119769" marT="59884" marB="598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0.70</a:t>
                      </a:r>
                    </a:p>
                  </a:txBody>
                  <a:tcPr marL="119769" marR="119769" marT="59884" marB="598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0.93</a:t>
                      </a:r>
                    </a:p>
                  </a:txBody>
                  <a:tcPr marL="119769" marR="119769" marT="59884" marB="59884"/>
                </a:tc>
                <a:extLst>
                  <a:ext uri="{0D108BD9-81ED-4DB2-BD59-A6C34878D82A}">
                    <a16:rowId xmlns:a16="http://schemas.microsoft.com/office/drawing/2014/main" val="2468135602"/>
                  </a:ext>
                </a:extLst>
              </a:tr>
              <a:tr h="3116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Renter</a:t>
                      </a:r>
                    </a:p>
                  </a:txBody>
                  <a:tcPr marL="119769" marR="119769" marT="59884" marB="598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52%</a:t>
                      </a:r>
                    </a:p>
                  </a:txBody>
                  <a:tcPr marL="119769" marR="119769" marT="59884" marB="598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89%</a:t>
                      </a:r>
                    </a:p>
                  </a:txBody>
                  <a:tcPr marL="119769" marR="119769" marT="59884" marB="59884"/>
                </a:tc>
                <a:extLst>
                  <a:ext uri="{0D108BD9-81ED-4DB2-BD59-A6C34878D82A}">
                    <a16:rowId xmlns:a16="http://schemas.microsoft.com/office/drawing/2014/main" val="4070071322"/>
                  </a:ext>
                </a:extLst>
              </a:tr>
              <a:tr h="3116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Asthma</a:t>
                      </a:r>
                    </a:p>
                  </a:txBody>
                  <a:tcPr marL="119769" marR="119769" marT="59884" marB="598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10.6%</a:t>
                      </a:r>
                    </a:p>
                  </a:txBody>
                  <a:tcPr marL="119769" marR="119769" marT="59884" marB="598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12.6%</a:t>
                      </a:r>
                    </a:p>
                  </a:txBody>
                  <a:tcPr marL="119769" marR="119769" marT="59884" marB="59884"/>
                </a:tc>
                <a:extLst>
                  <a:ext uri="{0D108BD9-81ED-4DB2-BD59-A6C34878D82A}">
                    <a16:rowId xmlns:a16="http://schemas.microsoft.com/office/drawing/2014/main" val="1364933163"/>
                  </a:ext>
                </a:extLst>
              </a:tr>
              <a:tr h="5113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Poverty below 200%</a:t>
                      </a:r>
                    </a:p>
                  </a:txBody>
                  <a:tcPr marL="119769" marR="119769" marT="59884" marB="598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24.8%</a:t>
                      </a:r>
                    </a:p>
                  </a:txBody>
                  <a:tcPr marL="119769" marR="119769" marT="59884" marB="598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58.5%</a:t>
                      </a:r>
                    </a:p>
                  </a:txBody>
                  <a:tcPr marL="119769" marR="119769" marT="59884" marB="59884"/>
                </a:tc>
                <a:extLst>
                  <a:ext uri="{0D108BD9-81ED-4DB2-BD59-A6C34878D82A}">
                    <a16:rowId xmlns:a16="http://schemas.microsoft.com/office/drawing/2014/main" val="1589987653"/>
                  </a:ext>
                </a:extLst>
              </a:tr>
              <a:tr h="2846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Cancer</a:t>
                      </a:r>
                    </a:p>
                  </a:txBody>
                  <a:tcPr marL="119769" marR="119769" marT="59884" marB="598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0.34</a:t>
                      </a:r>
                    </a:p>
                  </a:txBody>
                  <a:tcPr marL="119769" marR="119769" marT="59884" marB="598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119769" marR="119769" marT="59884" marB="59884"/>
                </a:tc>
                <a:extLst>
                  <a:ext uri="{0D108BD9-81ED-4DB2-BD59-A6C34878D82A}">
                    <a16:rowId xmlns:a16="http://schemas.microsoft.com/office/drawing/2014/main" val="154939980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E8983F6-3410-15FF-5A6D-AAF83CBE8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49" y="2833916"/>
            <a:ext cx="5970851" cy="371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42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36D526-A070-C48D-AA2D-01AC745EDCE2}"/>
              </a:ext>
            </a:extLst>
          </p:cNvPr>
          <p:cNvSpPr/>
          <p:nvPr/>
        </p:nvSpPr>
        <p:spPr>
          <a:xfrm>
            <a:off x="0" y="941493"/>
            <a:ext cx="12192000" cy="5916507"/>
          </a:xfrm>
          <a:prstGeom prst="rect">
            <a:avLst/>
          </a:prstGeom>
          <a:solidFill>
            <a:srgbClr val="D99728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AE0E3-CF65-4B61-736F-4A7155BA0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3" y="219351"/>
            <a:ext cx="10515600" cy="880579"/>
          </a:xfrm>
        </p:spPr>
        <p:txBody>
          <a:bodyPr/>
          <a:lstStyle/>
          <a:p>
            <a:r>
              <a:rPr lang="en-US" dirty="0"/>
              <a:t>Summarized results for remaining counties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3B5764E-D0F6-9827-BA80-9E070B48E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902687"/>
              </p:ext>
            </p:extLst>
          </p:nvPr>
        </p:nvGraphicFramePr>
        <p:xfrm>
          <a:off x="738291" y="3025817"/>
          <a:ext cx="9916162" cy="293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1054">
                  <a:extLst>
                    <a:ext uri="{9D8B030D-6E8A-4147-A177-3AD203B41FA5}">
                      <a16:colId xmlns:a16="http://schemas.microsoft.com/office/drawing/2014/main" val="2469730450"/>
                    </a:ext>
                  </a:extLst>
                </a:gridCol>
                <a:gridCol w="904307">
                  <a:extLst>
                    <a:ext uri="{9D8B030D-6E8A-4147-A177-3AD203B41FA5}">
                      <a16:colId xmlns:a16="http://schemas.microsoft.com/office/drawing/2014/main" val="3215780573"/>
                    </a:ext>
                  </a:extLst>
                </a:gridCol>
                <a:gridCol w="1091628">
                  <a:extLst>
                    <a:ext uri="{9D8B030D-6E8A-4147-A177-3AD203B41FA5}">
                      <a16:colId xmlns:a16="http://schemas.microsoft.com/office/drawing/2014/main" val="4050007126"/>
                    </a:ext>
                  </a:extLst>
                </a:gridCol>
                <a:gridCol w="936604">
                  <a:extLst>
                    <a:ext uri="{9D8B030D-6E8A-4147-A177-3AD203B41FA5}">
                      <a16:colId xmlns:a16="http://schemas.microsoft.com/office/drawing/2014/main" val="2346496919"/>
                    </a:ext>
                  </a:extLst>
                </a:gridCol>
                <a:gridCol w="1139582">
                  <a:extLst>
                    <a:ext uri="{9D8B030D-6E8A-4147-A177-3AD203B41FA5}">
                      <a16:colId xmlns:a16="http://schemas.microsoft.com/office/drawing/2014/main" val="3045293545"/>
                    </a:ext>
                  </a:extLst>
                </a:gridCol>
                <a:gridCol w="1070187">
                  <a:extLst>
                    <a:ext uri="{9D8B030D-6E8A-4147-A177-3AD203B41FA5}">
                      <a16:colId xmlns:a16="http://schemas.microsoft.com/office/drawing/2014/main" val="3565102497"/>
                    </a:ext>
                  </a:extLst>
                </a:gridCol>
                <a:gridCol w="1205653">
                  <a:extLst>
                    <a:ext uri="{9D8B030D-6E8A-4147-A177-3AD203B41FA5}">
                      <a16:colId xmlns:a16="http://schemas.microsoft.com/office/drawing/2014/main" val="1017397305"/>
                    </a:ext>
                  </a:extLst>
                </a:gridCol>
                <a:gridCol w="1049867">
                  <a:extLst>
                    <a:ext uri="{9D8B030D-6E8A-4147-A177-3AD203B41FA5}">
                      <a16:colId xmlns:a16="http://schemas.microsoft.com/office/drawing/2014/main" val="121870513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36439916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Kings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York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Bronx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5877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070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Optimal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7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Within-Clusters 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461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Silhouette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0.64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19935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346EE03-2A5E-752A-0862-B3EF37E68A5A}"/>
              </a:ext>
            </a:extLst>
          </p:cNvPr>
          <p:cNvSpPr txBox="1"/>
          <p:nvPr/>
        </p:nvSpPr>
        <p:spPr>
          <a:xfrm>
            <a:off x="250613" y="1388533"/>
            <a:ext cx="11196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New York has the best model performance out of all other counties for the simplistic and complex model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King’s complex model performed the worst.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Queens’s complex model had a similar performance to New York’s, but its silhouette width is too low.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 differing performances between counties indicates that more refinement of the clustering algorithm is needed and perhaps that different counties need different clustering algorithms. </a:t>
            </a:r>
          </a:p>
        </p:txBody>
      </p:sp>
    </p:spTree>
    <p:extLst>
      <p:ext uri="{BB962C8B-B14F-4D97-AF65-F5344CB8AC3E}">
        <p14:creationId xmlns:p14="http://schemas.microsoft.com/office/powerpoint/2010/main" val="542704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765CCF-CACE-BB2B-6A04-9F649EF1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660949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Possible Conclusion:</a:t>
            </a:r>
            <a:r>
              <a:rPr lang="en-US" sz="3600" dirty="0"/>
              <a:t> 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Clustering algorithms need more refinement. However, in general the algorithms clustered higher EJIs with higher SVRs. 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7322C-D3E6-3240-97B1-204C76CF4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883" y="324372"/>
            <a:ext cx="3000233" cy="31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08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Rectangle 206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58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7EE90-B399-8CF6-24D0-98864F591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33040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Aptos Serif" panose="02020604070405020304" pitchFamily="18" charset="0"/>
                <a:cs typeface="Aptos Serif" panose="02020604070405020304" pitchFamily="18" charset="0"/>
              </a:rPr>
              <a:t>Conclusions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D53840-353A-8387-BC9B-8D126DDF8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171" y="961812"/>
            <a:ext cx="618305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44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10BEF0-3B8D-73F2-7B36-6F275B25B688}"/>
              </a:ext>
            </a:extLst>
          </p:cNvPr>
          <p:cNvSpPr/>
          <p:nvPr/>
        </p:nvSpPr>
        <p:spPr>
          <a:xfrm>
            <a:off x="348342" y="285750"/>
            <a:ext cx="11495315" cy="6286500"/>
          </a:xfrm>
          <a:prstGeom prst="rect">
            <a:avLst/>
          </a:prstGeom>
          <a:solidFill>
            <a:srgbClr val="539E9C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539E9C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686D2-7C9B-D246-AE64-B9A233747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795" y="822286"/>
            <a:ext cx="8553223" cy="1238628"/>
          </a:xfrm>
        </p:spPr>
        <p:txBody>
          <a:bodyPr/>
          <a:lstStyle/>
          <a:p>
            <a:r>
              <a:rPr lang="en-US" dirty="0">
                <a:solidFill>
                  <a:srgbClr val="813726"/>
                </a:solidFill>
              </a:rPr>
              <a:t>Conclusions &amp; Further Research</a:t>
            </a:r>
          </a:p>
        </p:txBody>
      </p:sp>
      <p:pic>
        <p:nvPicPr>
          <p:cNvPr id="5" name="Content Placeholder 4" descr="Puzzle pieces outline">
            <a:extLst>
              <a:ext uri="{FF2B5EF4-FFF2-40B4-BE49-F238E27FC236}">
                <a16:creationId xmlns:a16="http://schemas.microsoft.com/office/drawing/2014/main" id="{8B2B695C-6BC8-E807-2619-DF2E6A71F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435" y="449829"/>
            <a:ext cx="1611085" cy="161108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496A84-86B9-7370-6F2B-A0B36F7B1DA5}"/>
              </a:ext>
            </a:extLst>
          </p:cNvPr>
          <p:cNvSpPr txBox="1"/>
          <p:nvPr/>
        </p:nvSpPr>
        <p:spPr>
          <a:xfrm>
            <a:off x="778934" y="2410305"/>
            <a:ext cx="100696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kern="1200" dirty="0">
                <a:latin typeface="+mj-lt"/>
                <a:ea typeface="+mj-ea"/>
                <a:cs typeface="+mj-cs"/>
              </a:rPr>
              <a:t>Minority census tracts have higher EJI’s and SVR’s, but census tracts do not differ on the number of days above regulatory standards.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kern="1200" dirty="0">
                <a:latin typeface="+mj-lt"/>
                <a:ea typeface="+mj-ea"/>
                <a:cs typeface="+mj-cs"/>
              </a:rPr>
              <a:t>The backpack campaign shows that PM2.5 concentration levels are much higher than represented by the EJI estimated values.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kern="1200" dirty="0">
                <a:latin typeface="+mj-lt"/>
                <a:ea typeface="+mj-ea"/>
                <a:cs typeface="+mj-cs"/>
              </a:rPr>
              <a:t>Clustering algorithms need more refinement. It is possible that the counties need modified versions of the clustering algorithms, as well.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kern="1200" dirty="0">
                <a:latin typeface="+mj-lt"/>
                <a:ea typeface="+mj-ea"/>
                <a:cs typeface="+mj-cs"/>
              </a:rPr>
              <a:t>The basic model explains the most variance within the clusters.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>
                <a:latin typeface="+mj-lt"/>
                <a:ea typeface="+mj-ea"/>
                <a:cs typeface="+mj-cs"/>
              </a:rPr>
              <a:t>I</a:t>
            </a:r>
            <a:r>
              <a:rPr lang="en-US" kern="1200" dirty="0">
                <a:latin typeface="+mj-lt"/>
                <a:ea typeface="+mj-ea"/>
                <a:cs typeface="+mj-cs"/>
              </a:rPr>
              <a:t>n general the algorithms clustered higher EJIs with higher SVRs.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+mj-lt"/>
                <a:ea typeface="+mj-ea"/>
                <a:cs typeface="+mj-cs"/>
              </a:rPr>
              <a:t>A more granular comparison of the PM2.5 levels from EJI and backpack campaign will provide more accurate measurement of how well EJI is capturing PM2.5 levels.</a:t>
            </a:r>
            <a:endParaRPr lang="en-US" sz="1800" kern="1200" dirty="0">
              <a:latin typeface="+mj-lt"/>
              <a:ea typeface="+mj-ea"/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437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369E59-62EC-068D-C5B1-9C59363CD15A}"/>
              </a:ext>
            </a:extLst>
          </p:cNvPr>
          <p:cNvSpPr txBox="1"/>
          <p:nvPr/>
        </p:nvSpPr>
        <p:spPr>
          <a:xfrm>
            <a:off x="728870" y="779227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sz="160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https://www.atsdr.cdc.gov/placeandhealth/eji/docs/EJI-2022-Documentation-508.pdf</a:t>
            </a:r>
            <a:endParaRPr lang="en-US" sz="1600" u="sng" dirty="0">
              <a:solidFill>
                <a:srgbClr val="467886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Both"/>
            </a:pPr>
            <a:r>
              <a:rPr lang="en-US" sz="1600" dirty="0">
                <a:hlinkClick r:id="rId3"/>
              </a:rPr>
              <a:t>https://www.annualreviews.org/content/journals/10.1146/annurev-environ-082508-094348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7CC353-11A7-615D-8D34-DEEB8719655D}"/>
              </a:ext>
            </a:extLst>
          </p:cNvPr>
          <p:cNvSpPr txBox="1"/>
          <p:nvPr/>
        </p:nvSpPr>
        <p:spPr>
          <a:xfrm>
            <a:off x="728870" y="265043"/>
            <a:ext cx="887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2175166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 descr="Opinion: Environmental justice must be foundational to the new School of  Sustainability">
            <a:extLst>
              <a:ext uri="{FF2B5EF4-FFF2-40B4-BE49-F238E27FC236}">
                <a16:creationId xmlns:a16="http://schemas.microsoft.com/office/drawing/2014/main" id="{328434C8-48ED-CAF3-5F98-D134FEA863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Online Media 2" title="CIRES researchers tackle air quality from New York streets">
            <a:hlinkClick r:id="" action="ppaction://media"/>
            <a:extLst>
              <a:ext uri="{FF2B5EF4-FFF2-40B4-BE49-F238E27FC236}">
                <a16:creationId xmlns:a16="http://schemas.microsoft.com/office/drawing/2014/main" id="{A78DB382-9969-342B-305C-CC32273148A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943600" y="1989907"/>
            <a:ext cx="5908261" cy="33381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0C6DCF-2750-069A-F08C-CE91C52DA1F3}"/>
              </a:ext>
            </a:extLst>
          </p:cNvPr>
          <p:cNvSpPr/>
          <p:nvPr/>
        </p:nvSpPr>
        <p:spPr>
          <a:xfrm>
            <a:off x="1" y="1"/>
            <a:ext cx="5705060" cy="6858000"/>
          </a:xfrm>
          <a:prstGeom prst="rect">
            <a:avLst/>
          </a:prstGeom>
          <a:solidFill>
            <a:srgbClr val="539E9C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337AB-0B27-EEBA-7224-0AD7F1B96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3232"/>
            <a:ext cx="10515600" cy="1325563"/>
          </a:xfrm>
        </p:spPr>
        <p:txBody>
          <a:bodyPr/>
          <a:lstStyle/>
          <a:p>
            <a:r>
              <a:rPr lang="en-US" dirty="0">
                <a:latin typeface="Aptos Narrow" panose="020B0004020202020204" pitchFamily="34" charset="0"/>
              </a:rPr>
              <a:t>How can we fight for </a:t>
            </a:r>
            <a:r>
              <a:rPr lang="en-US" dirty="0">
                <a:solidFill>
                  <a:srgbClr val="539E9C"/>
                </a:solidFill>
                <a:latin typeface="Aptos Narrow" panose="020B0004020202020204" pitchFamily="34" charset="0"/>
              </a:rPr>
              <a:t>Environmental Justice?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99596-9679-09D4-DFE1-D0C48B9F7AAE}"/>
              </a:ext>
            </a:extLst>
          </p:cNvPr>
          <p:cNvSpPr txBox="1"/>
          <p:nvPr/>
        </p:nvSpPr>
        <p:spPr>
          <a:xfrm>
            <a:off x="1219200" y="1815548"/>
            <a:ext cx="40220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providing communities with the information about pollution to able to fight for environmental justice. </a:t>
            </a:r>
          </a:p>
          <a:p>
            <a:endParaRPr lang="en-US" dirty="0"/>
          </a:p>
          <a:p>
            <a:r>
              <a:rPr lang="en-US" dirty="0"/>
              <a:t>Last summer, Dr. Audrey </a:t>
            </a:r>
            <a:r>
              <a:rPr lang="en-US" dirty="0" err="1"/>
              <a:t>Gaudel</a:t>
            </a:r>
            <a:r>
              <a:rPr lang="en-US" dirty="0"/>
              <a:t> partnered with New York researchers to do just this!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She and her colleagues collected air quality measurements for Ozone and PM2.5 using instruments carried in backpacks.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They covered several areas in New York with over 30 walks in 22 days.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Check out the video to see them collecting the data on the streets! </a:t>
            </a:r>
          </a:p>
        </p:txBody>
      </p:sp>
    </p:spTree>
    <p:extLst>
      <p:ext uri="{BB962C8B-B14F-4D97-AF65-F5344CB8AC3E}">
        <p14:creationId xmlns:p14="http://schemas.microsoft.com/office/powerpoint/2010/main" val="124823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36D526-A070-C48D-AA2D-01AC745EDCE2}"/>
              </a:ext>
            </a:extLst>
          </p:cNvPr>
          <p:cNvSpPr/>
          <p:nvPr/>
        </p:nvSpPr>
        <p:spPr>
          <a:xfrm>
            <a:off x="46383" y="712649"/>
            <a:ext cx="12145617" cy="3863009"/>
          </a:xfrm>
          <a:prstGeom prst="rect">
            <a:avLst/>
          </a:prstGeom>
          <a:solidFill>
            <a:srgbClr val="D99728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AE0E3-CF65-4B61-736F-4A7155BA0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09" y="272360"/>
            <a:ext cx="10515600" cy="880579"/>
          </a:xfrm>
        </p:spPr>
        <p:txBody>
          <a:bodyPr/>
          <a:lstStyle/>
          <a:p>
            <a:r>
              <a:rPr lang="en-US" dirty="0"/>
              <a:t>A bit more background…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4812D1-BEB1-748A-1426-48ABFFF1EF84}"/>
              </a:ext>
            </a:extLst>
          </p:cNvPr>
          <p:cNvSpPr txBox="1"/>
          <p:nvPr/>
        </p:nvSpPr>
        <p:spPr>
          <a:xfrm>
            <a:off x="636104" y="1099930"/>
            <a:ext cx="108932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CDC provides an environmental justice (EJI) score for (almost) every census tract in the United States.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Factors included in this score are air quality measurements, pre-existing conditions of the communities, and socio-demographic data.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Air quality measurements include PM2.5 and Ozone concentration levels – the same measurements that Dr. </a:t>
            </a:r>
            <a:r>
              <a:rPr lang="en-US" dirty="0" err="1"/>
              <a:t>Gaudel</a:t>
            </a:r>
            <a:r>
              <a:rPr lang="en-US" dirty="0"/>
              <a:t> and her colleagues measured in New York.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Most of the socio-demographic data is complied into one rank called the Social Vulnerability Rank (SVR). 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dirty="0"/>
              <a:t>The SVR is considered in the EJI score, as well. </a:t>
            </a:r>
          </a:p>
          <a:p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5A8D5B04-2392-E522-54DF-D69EB9FDE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747" y="3594651"/>
            <a:ext cx="6096000" cy="31457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21418F-38F3-9D5D-771E-10662DF1F544}"/>
              </a:ext>
            </a:extLst>
          </p:cNvPr>
          <p:cNvSpPr txBox="1"/>
          <p:nvPr/>
        </p:nvSpPr>
        <p:spPr>
          <a:xfrm>
            <a:off x="3021496" y="4051591"/>
            <a:ext cx="307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Clicking on the image will route to the CDC’s EJI Explorer</a:t>
            </a:r>
          </a:p>
        </p:txBody>
      </p:sp>
    </p:spTree>
    <p:extLst>
      <p:ext uri="{BB962C8B-B14F-4D97-AF65-F5344CB8AC3E}">
        <p14:creationId xmlns:p14="http://schemas.microsoft.com/office/powerpoint/2010/main" val="3456308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36D526-A070-C48D-AA2D-01AC745EDCE2}"/>
              </a:ext>
            </a:extLst>
          </p:cNvPr>
          <p:cNvSpPr/>
          <p:nvPr/>
        </p:nvSpPr>
        <p:spPr>
          <a:xfrm>
            <a:off x="46383" y="712649"/>
            <a:ext cx="12145617" cy="3863009"/>
          </a:xfrm>
          <a:prstGeom prst="rect">
            <a:avLst/>
          </a:prstGeom>
          <a:solidFill>
            <a:srgbClr val="D99728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AE0E3-CF65-4B61-736F-4A7155BA0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09" y="272360"/>
            <a:ext cx="10515600" cy="880579"/>
          </a:xfrm>
        </p:spPr>
        <p:txBody>
          <a:bodyPr/>
          <a:lstStyle/>
          <a:p>
            <a:r>
              <a:rPr lang="en-US" dirty="0"/>
              <a:t>A bit more background…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98C99D5-8919-9886-A7AD-4A70D3339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22" y="3869663"/>
            <a:ext cx="4528323" cy="248483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D6EF482-83EA-5CA0-DF63-3A6950D4C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329" y="3869663"/>
            <a:ext cx="4634110" cy="2580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4812D1-BEB1-748A-1426-48ABFFF1EF84}"/>
              </a:ext>
            </a:extLst>
          </p:cNvPr>
          <p:cNvSpPr txBox="1"/>
          <p:nvPr/>
        </p:nvSpPr>
        <p:spPr>
          <a:xfrm>
            <a:off x="636104" y="1099930"/>
            <a:ext cx="108932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 EJI suggests that one New York neighborhood may have a higher EJI score than another – but they are only separated by one street – this seems unrealistic.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 maps below are from the CDC’s EJI interactive tool.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Two different census tracts parallel to each are highlighted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Left image =&gt; EJI of 0.40; SVR of 0.12.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Right image =&gt; EJI of 0.89; SVR of 0.96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dirty="0"/>
              <a:t>Both neighborhoods have an Ozone of 0.75 and a PM2.5 of 0.62</a:t>
            </a:r>
          </a:p>
          <a:p>
            <a:pPr marL="1657350" lvl="3" indent="-285750">
              <a:buFont typeface="Wingdings" panose="05000000000000000000" pitchFamily="2" charset="2"/>
              <a:buChar char="v"/>
            </a:pPr>
            <a:r>
              <a:rPr lang="en-US" dirty="0"/>
              <a:t>If both neighborhoods have the same air quality, then is it the SVR that is driving the EJI? Do neighborhoods in New York differ substantially in air quality?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463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EBB57D-3A9D-7FDF-20AD-A4F527A077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58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9972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337AB-0B27-EEBA-7224-0AD7F1B96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82" y="25910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ptos Narrow" panose="020B0004020202020204" pitchFamily="34" charset="0"/>
              </a:rPr>
              <a:t>Proposed</a:t>
            </a:r>
            <a:r>
              <a:rPr lang="en-US" dirty="0">
                <a:latin typeface="Aptos Narrow" panose="020B0004020202020204" pitchFamily="34" charset="0"/>
              </a:rPr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ptos Narrow" panose="020B0004020202020204" pitchFamily="34" charset="0"/>
              </a:rPr>
              <a:t>Questions</a:t>
            </a:r>
          </a:p>
        </p:txBody>
      </p:sp>
      <p:sp>
        <p:nvSpPr>
          <p:cNvPr id="10" name="AutoShape 2" descr="Opinion: Environmental justice must be foundational to the new School of  Sustainability">
            <a:extLst>
              <a:ext uri="{FF2B5EF4-FFF2-40B4-BE49-F238E27FC236}">
                <a16:creationId xmlns:a16="http://schemas.microsoft.com/office/drawing/2014/main" id="{328434C8-48ED-CAF3-5F98-D134FEA863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A2CF5B-269A-1217-5EE3-B89CC7669D2B}"/>
              </a:ext>
            </a:extLst>
          </p:cNvPr>
          <p:cNvSpPr txBox="1"/>
          <p:nvPr/>
        </p:nvSpPr>
        <p:spPr>
          <a:xfrm>
            <a:off x="2050773" y="3642191"/>
            <a:ext cx="6587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Are census tracks with a higher social vulnerability rank paired with higher EJI ranks?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1F4C7-D30B-C6A0-E366-16B44C6253F6}"/>
              </a:ext>
            </a:extLst>
          </p:cNvPr>
          <p:cNvSpPr txBox="1"/>
          <p:nvPr/>
        </p:nvSpPr>
        <p:spPr>
          <a:xfrm>
            <a:off x="2050773" y="1618347"/>
            <a:ext cx="6676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How do the EJI ranks compare amongst New York counties? Specifically, the counties of Queens, Kings, the Bronx and New York City (i.e., central New York).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C0B75E-F8D3-BA0E-7A59-A7A562056E2C}"/>
              </a:ext>
            </a:extLst>
          </p:cNvPr>
          <p:cNvSpPr txBox="1"/>
          <p:nvPr/>
        </p:nvSpPr>
        <p:spPr>
          <a:xfrm>
            <a:off x="2050773" y="2671014"/>
            <a:ext cx="6535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Are the PM2.5 measurements from the New York backpack campaign and EJI’s PM2.5 levels comparable? </a:t>
            </a:r>
          </a:p>
        </p:txBody>
      </p:sp>
      <p:pic>
        <p:nvPicPr>
          <p:cNvPr id="13" name="Graphic 12" descr="Question Mark with solid fill">
            <a:extLst>
              <a:ext uri="{FF2B5EF4-FFF2-40B4-BE49-F238E27FC236}">
                <a16:creationId xmlns:a16="http://schemas.microsoft.com/office/drawing/2014/main" id="{C67E3480-60DE-9AEB-BF3B-0E1870CCD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452" y="1584670"/>
            <a:ext cx="707860" cy="707860"/>
          </a:xfrm>
          <a:prstGeom prst="rect">
            <a:avLst/>
          </a:prstGeom>
        </p:spPr>
      </p:pic>
      <p:pic>
        <p:nvPicPr>
          <p:cNvPr id="14" name="Graphic 13" descr="Question Mark with solid fill">
            <a:extLst>
              <a:ext uri="{FF2B5EF4-FFF2-40B4-BE49-F238E27FC236}">
                <a16:creationId xmlns:a16="http://schemas.microsoft.com/office/drawing/2014/main" id="{BE97CCCF-72B6-8F6D-0C46-142923627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6855" y="2554584"/>
            <a:ext cx="683457" cy="683457"/>
          </a:xfrm>
          <a:prstGeom prst="rect">
            <a:avLst/>
          </a:prstGeom>
        </p:spPr>
      </p:pic>
      <p:pic>
        <p:nvPicPr>
          <p:cNvPr id="16" name="Graphic 15" descr="Question Mark with solid fill">
            <a:extLst>
              <a:ext uri="{FF2B5EF4-FFF2-40B4-BE49-F238E27FC236}">
                <a16:creationId xmlns:a16="http://schemas.microsoft.com/office/drawing/2014/main" id="{6C24CBA1-54BB-89CC-FC92-9AF29AA3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6855" y="3581400"/>
            <a:ext cx="683457" cy="6834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B01F25-3129-7D0D-CCBB-25DD1ED9DA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81" r="796"/>
          <a:stretch/>
        </p:blipFill>
        <p:spPr>
          <a:xfrm>
            <a:off x="8891240" y="4368935"/>
            <a:ext cx="3300760" cy="25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29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1549D-A347-E592-271A-F1277E825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B2837291-7482-11B4-8E3A-FA4671E61E8D}"/>
              </a:ext>
            </a:extLst>
          </p:cNvPr>
          <p:cNvSpPr/>
          <p:nvPr/>
        </p:nvSpPr>
        <p:spPr>
          <a:xfrm>
            <a:off x="5599047" y="1465188"/>
            <a:ext cx="2804368" cy="1011836"/>
          </a:xfrm>
          <a:prstGeom prst="chevron">
            <a:avLst/>
          </a:prstGeom>
          <a:solidFill>
            <a:srgbClr val="D99728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0F95BB38-5431-7749-BFB5-70D5F5CD5451}"/>
              </a:ext>
            </a:extLst>
          </p:cNvPr>
          <p:cNvSpPr/>
          <p:nvPr/>
        </p:nvSpPr>
        <p:spPr>
          <a:xfrm>
            <a:off x="8071284" y="1465188"/>
            <a:ext cx="2688797" cy="1011836"/>
          </a:xfrm>
          <a:prstGeom prst="chevron">
            <a:avLst/>
          </a:prstGeom>
          <a:solidFill>
            <a:srgbClr val="813726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0FB321-600F-E4C8-2804-D3CC69DD3E2E}"/>
              </a:ext>
            </a:extLst>
          </p:cNvPr>
          <p:cNvGrpSpPr/>
          <p:nvPr/>
        </p:nvGrpSpPr>
        <p:grpSpPr>
          <a:xfrm>
            <a:off x="846743" y="2854816"/>
            <a:ext cx="2359294" cy="3357292"/>
            <a:chOff x="1071797" y="2870616"/>
            <a:chExt cx="1753849" cy="169388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5C14D76-A3A6-014B-D061-38FF8877B542}"/>
                </a:ext>
              </a:extLst>
            </p:cNvPr>
            <p:cNvCxnSpPr/>
            <p:nvPr/>
          </p:nvCxnSpPr>
          <p:spPr>
            <a:xfrm>
              <a:off x="1071797" y="2870616"/>
              <a:ext cx="0" cy="1693889"/>
            </a:xfrm>
            <a:prstGeom prst="line">
              <a:avLst/>
            </a:prstGeom>
            <a:ln>
              <a:solidFill>
                <a:srgbClr val="65844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2DB1AC4-A84D-DCD4-E5C7-00624F4A9D76}"/>
                </a:ext>
              </a:extLst>
            </p:cNvPr>
            <p:cNvCxnSpPr/>
            <p:nvPr/>
          </p:nvCxnSpPr>
          <p:spPr>
            <a:xfrm>
              <a:off x="1071797" y="4564505"/>
              <a:ext cx="1753849" cy="0"/>
            </a:xfrm>
            <a:prstGeom prst="line">
              <a:avLst/>
            </a:prstGeom>
            <a:ln>
              <a:solidFill>
                <a:srgbClr val="65844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ABD5CF-54F5-0902-84A7-4948D64F6D1A}"/>
              </a:ext>
            </a:extLst>
          </p:cNvPr>
          <p:cNvGrpSpPr/>
          <p:nvPr/>
        </p:nvGrpSpPr>
        <p:grpSpPr>
          <a:xfrm>
            <a:off x="3457685" y="2861203"/>
            <a:ext cx="2359293" cy="3350903"/>
            <a:chOff x="1071797" y="2870616"/>
            <a:chExt cx="1753849" cy="169388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E0296C3-27C3-2464-FA06-125E674F5482}"/>
                </a:ext>
              </a:extLst>
            </p:cNvPr>
            <p:cNvCxnSpPr/>
            <p:nvPr/>
          </p:nvCxnSpPr>
          <p:spPr>
            <a:xfrm>
              <a:off x="1071797" y="2870616"/>
              <a:ext cx="0" cy="1693889"/>
            </a:xfrm>
            <a:prstGeom prst="line">
              <a:avLst/>
            </a:prstGeom>
            <a:ln>
              <a:solidFill>
                <a:srgbClr val="539E9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B59D40-862F-53CD-7F59-9A51787E20FC}"/>
                </a:ext>
              </a:extLst>
            </p:cNvPr>
            <p:cNvCxnSpPr/>
            <p:nvPr/>
          </p:nvCxnSpPr>
          <p:spPr>
            <a:xfrm>
              <a:off x="1071797" y="4564505"/>
              <a:ext cx="1753849" cy="0"/>
            </a:xfrm>
            <a:prstGeom prst="line">
              <a:avLst/>
            </a:prstGeom>
            <a:ln>
              <a:solidFill>
                <a:srgbClr val="539E9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1397D8E-AB34-CAA4-6D07-1B285BF27135}"/>
              </a:ext>
            </a:extLst>
          </p:cNvPr>
          <p:cNvGrpSpPr/>
          <p:nvPr/>
        </p:nvGrpSpPr>
        <p:grpSpPr>
          <a:xfrm>
            <a:off x="6023190" y="2870616"/>
            <a:ext cx="2359293" cy="3341484"/>
            <a:chOff x="1071797" y="2870616"/>
            <a:chExt cx="1753849" cy="1693889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B3602B-B854-831C-ADBE-F659D007EE8A}"/>
                </a:ext>
              </a:extLst>
            </p:cNvPr>
            <p:cNvCxnSpPr/>
            <p:nvPr/>
          </p:nvCxnSpPr>
          <p:spPr>
            <a:xfrm>
              <a:off x="1071797" y="2870616"/>
              <a:ext cx="0" cy="1693889"/>
            </a:xfrm>
            <a:prstGeom prst="line">
              <a:avLst/>
            </a:prstGeom>
            <a:ln>
              <a:solidFill>
                <a:srgbClr val="D9972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CFD18E8-CBFE-5C02-53FB-806AF775B0AD}"/>
                </a:ext>
              </a:extLst>
            </p:cNvPr>
            <p:cNvCxnSpPr/>
            <p:nvPr/>
          </p:nvCxnSpPr>
          <p:spPr>
            <a:xfrm>
              <a:off x="1071797" y="4564505"/>
              <a:ext cx="1753849" cy="0"/>
            </a:xfrm>
            <a:prstGeom prst="line">
              <a:avLst/>
            </a:prstGeom>
            <a:ln>
              <a:solidFill>
                <a:srgbClr val="D9972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9B0ADB-663D-5131-5140-04344943FC1B}"/>
              </a:ext>
            </a:extLst>
          </p:cNvPr>
          <p:cNvGrpSpPr/>
          <p:nvPr/>
        </p:nvGrpSpPr>
        <p:grpSpPr>
          <a:xfrm>
            <a:off x="8581960" y="2861216"/>
            <a:ext cx="2359292" cy="3350882"/>
            <a:chOff x="1071797" y="2870616"/>
            <a:chExt cx="1753849" cy="1693889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64C7EC9-E466-2134-732E-002FA3D9F51B}"/>
                </a:ext>
              </a:extLst>
            </p:cNvPr>
            <p:cNvCxnSpPr/>
            <p:nvPr/>
          </p:nvCxnSpPr>
          <p:spPr>
            <a:xfrm>
              <a:off x="1071797" y="2870616"/>
              <a:ext cx="0" cy="1693889"/>
            </a:xfrm>
            <a:prstGeom prst="line">
              <a:avLst/>
            </a:prstGeom>
            <a:ln>
              <a:solidFill>
                <a:srgbClr val="81372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8251099-DEE2-982C-6000-0CA2B69EEE54}"/>
                </a:ext>
              </a:extLst>
            </p:cNvPr>
            <p:cNvCxnSpPr/>
            <p:nvPr/>
          </p:nvCxnSpPr>
          <p:spPr>
            <a:xfrm>
              <a:off x="1071797" y="4564505"/>
              <a:ext cx="1753849" cy="0"/>
            </a:xfrm>
            <a:prstGeom prst="line">
              <a:avLst/>
            </a:prstGeom>
            <a:ln>
              <a:solidFill>
                <a:srgbClr val="81372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D7A85AC-7E4D-3F61-078B-699E2A0B45AC}"/>
              </a:ext>
            </a:extLst>
          </p:cNvPr>
          <p:cNvSpPr txBox="1"/>
          <p:nvPr/>
        </p:nvSpPr>
        <p:spPr>
          <a:xfrm>
            <a:off x="1174131" y="2805211"/>
            <a:ext cx="181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Acquisition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087B94-EC0E-12EB-0744-F53381DB312E}"/>
              </a:ext>
            </a:extLst>
          </p:cNvPr>
          <p:cNvSpPr txBox="1"/>
          <p:nvPr/>
        </p:nvSpPr>
        <p:spPr>
          <a:xfrm>
            <a:off x="3836187" y="2806730"/>
            <a:ext cx="181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Cleaning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4EB2EA-110D-F9EA-A0E2-3B9CA2908207}"/>
              </a:ext>
            </a:extLst>
          </p:cNvPr>
          <p:cNvSpPr txBox="1"/>
          <p:nvPr/>
        </p:nvSpPr>
        <p:spPr>
          <a:xfrm>
            <a:off x="6391229" y="2805211"/>
            <a:ext cx="181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Caveats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784F23-CF2B-085B-05C2-5B46005DCE77}"/>
              </a:ext>
            </a:extLst>
          </p:cNvPr>
          <p:cNvSpPr txBox="1"/>
          <p:nvPr/>
        </p:nvSpPr>
        <p:spPr>
          <a:xfrm>
            <a:off x="8886638" y="2813005"/>
            <a:ext cx="181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Analysis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C69A9C-9A4F-931C-F578-7266D7454509}"/>
              </a:ext>
            </a:extLst>
          </p:cNvPr>
          <p:cNvSpPr txBox="1"/>
          <p:nvPr/>
        </p:nvSpPr>
        <p:spPr>
          <a:xfrm>
            <a:off x="1033050" y="3202020"/>
            <a:ext cx="2114883" cy="28931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Backpacking PM2.5 data was collected for every 15 minutes in three New York counties for 22 days. </a:t>
            </a:r>
          </a:p>
          <a:p>
            <a:endParaRPr lang="en-US" sz="1400" dirty="0"/>
          </a:p>
          <a:p>
            <a:r>
              <a:rPr lang="en-US" sz="1400" dirty="0"/>
              <a:t>EJI ranks + air-quality measurements + socio-economic data was collected from the CDC website for four NY counties (Kings, Bronx, NY and Queens).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3CE03E-181C-E9E5-CA63-0737656EFACB}"/>
              </a:ext>
            </a:extLst>
          </p:cNvPr>
          <p:cNvSpPr txBox="1"/>
          <p:nvPr/>
        </p:nvSpPr>
        <p:spPr>
          <a:xfrm>
            <a:off x="3582959" y="3202020"/>
            <a:ext cx="2234018" cy="28931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Each walk in the backpacking campaign is labeled as specific NY county.</a:t>
            </a:r>
          </a:p>
          <a:p>
            <a:endParaRPr lang="en-US" sz="1400" dirty="0"/>
          </a:p>
          <a:p>
            <a:r>
              <a:rPr lang="en-US" sz="1400" dirty="0"/>
              <a:t>Each census tract in EJI data is given a label of “minority” if the % of minorities in that tract is higher than the average for the county.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5B1D05-9E83-4E7E-4C41-E2F9A920240B}"/>
              </a:ext>
            </a:extLst>
          </p:cNvPr>
          <p:cNvSpPr txBox="1"/>
          <p:nvPr/>
        </p:nvSpPr>
        <p:spPr>
          <a:xfrm>
            <a:off x="6154552" y="3202020"/>
            <a:ext cx="2221194" cy="28931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EJI’s PM2.5 measurements are based on CDC predicted estimates of PM2.5 from 2014-2016 (not an up-to-date measurement). When comparing EJI PM2.5 and the backpacking PM2.5 concentration levels, the CDC’s predicted measurements from Aug to July 2016 are used.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9B9DEE-F923-50E3-B201-9FE863B84278}"/>
              </a:ext>
            </a:extLst>
          </p:cNvPr>
          <p:cNvSpPr txBox="1"/>
          <p:nvPr/>
        </p:nvSpPr>
        <p:spPr>
          <a:xfrm>
            <a:off x="8719012" y="3199085"/>
            <a:ext cx="2215495" cy="28931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Exploratory analysis is conducted to answers the questions comparing PM2.5 and ranks between counties using boxplots and histograms.</a:t>
            </a:r>
          </a:p>
          <a:p>
            <a:endParaRPr lang="en-US" sz="1400" dirty="0"/>
          </a:p>
          <a:p>
            <a:r>
              <a:rPr lang="en-US" sz="1400" dirty="0"/>
              <a:t>Clustering analysis is used to determined if high SVR’s are grouped with high EJI’s (discussed in more detail later).</a:t>
            </a:r>
          </a:p>
          <a:p>
            <a:r>
              <a:rPr lang="en-US" sz="1400" dirty="0"/>
              <a:t> </a:t>
            </a:r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F160AC62-4776-0AB6-2EF0-7DFB0638D787}"/>
              </a:ext>
            </a:extLst>
          </p:cNvPr>
          <p:cNvSpPr/>
          <p:nvPr/>
        </p:nvSpPr>
        <p:spPr>
          <a:xfrm>
            <a:off x="3147933" y="1465187"/>
            <a:ext cx="2804368" cy="1011836"/>
          </a:xfrm>
          <a:prstGeom prst="chevron">
            <a:avLst/>
          </a:prstGeom>
          <a:solidFill>
            <a:srgbClr val="539E9C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39E9C"/>
              </a:solidFill>
            </a:endParaRPr>
          </a:p>
        </p:txBody>
      </p:sp>
      <p:sp>
        <p:nvSpPr>
          <p:cNvPr id="39" name="Arrow: Chevron 38">
            <a:extLst>
              <a:ext uri="{FF2B5EF4-FFF2-40B4-BE49-F238E27FC236}">
                <a16:creationId xmlns:a16="http://schemas.microsoft.com/office/drawing/2014/main" id="{1205A42F-BD0C-8559-008B-4AE92C8CE819}"/>
              </a:ext>
            </a:extLst>
          </p:cNvPr>
          <p:cNvSpPr/>
          <p:nvPr/>
        </p:nvSpPr>
        <p:spPr>
          <a:xfrm>
            <a:off x="686258" y="1465180"/>
            <a:ext cx="2804368" cy="1011836"/>
          </a:xfrm>
          <a:prstGeom prst="chevron">
            <a:avLst/>
          </a:prstGeom>
          <a:solidFill>
            <a:srgbClr val="75836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1" name="Graphic 40" descr="Research with solid fill">
            <a:extLst>
              <a:ext uri="{FF2B5EF4-FFF2-40B4-BE49-F238E27FC236}">
                <a16:creationId xmlns:a16="http://schemas.microsoft.com/office/drawing/2014/main" id="{26F93BFB-444C-A0AD-BA13-028084665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3835" y="1552044"/>
            <a:ext cx="914400" cy="914400"/>
          </a:xfrm>
          <a:prstGeom prst="rect">
            <a:avLst/>
          </a:prstGeom>
        </p:spPr>
      </p:pic>
      <p:pic>
        <p:nvPicPr>
          <p:cNvPr id="43" name="Graphic 42" descr="Mop and bucket with solid fill">
            <a:extLst>
              <a:ext uri="{FF2B5EF4-FFF2-40B4-BE49-F238E27FC236}">
                <a16:creationId xmlns:a16="http://schemas.microsoft.com/office/drawing/2014/main" id="{F6C33E8D-212C-2263-6131-E2BE12C1E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2447" y="1501284"/>
            <a:ext cx="914400" cy="914400"/>
          </a:xfrm>
          <a:prstGeom prst="rect">
            <a:avLst/>
          </a:prstGeom>
        </p:spPr>
      </p:pic>
      <p:pic>
        <p:nvPicPr>
          <p:cNvPr id="45" name="Graphic 44" descr="Bar chart with solid fill">
            <a:extLst>
              <a:ext uri="{FF2B5EF4-FFF2-40B4-BE49-F238E27FC236}">
                <a16:creationId xmlns:a16="http://schemas.microsoft.com/office/drawing/2014/main" id="{7036E39A-A3F0-868C-7639-A91580A99A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0006" y="1530487"/>
            <a:ext cx="914400" cy="914400"/>
          </a:xfrm>
          <a:prstGeom prst="rect">
            <a:avLst/>
          </a:prstGeom>
        </p:spPr>
      </p:pic>
      <p:pic>
        <p:nvPicPr>
          <p:cNvPr id="47" name="Graphic 46" descr="Disconnected outline">
            <a:extLst>
              <a:ext uri="{FF2B5EF4-FFF2-40B4-BE49-F238E27FC236}">
                <a16:creationId xmlns:a16="http://schemas.microsoft.com/office/drawing/2014/main" id="{3C915D58-9A8D-A7DB-1750-C1F606EC9A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54592" y="15374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48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Rectangle 206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58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7EE90-B399-8CF6-24D0-98864F591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Aptos Serif" panose="02020604070405020304" pitchFamily="18" charset="0"/>
                <a:cs typeface="Aptos Serif" panose="02020604070405020304" pitchFamily="18" charset="0"/>
              </a:rPr>
              <a:t>Exploratory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D53840-353A-8387-BC9B-8D126DDF8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171" y="961812"/>
            <a:ext cx="618305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45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765CCF-CACE-BB2B-6A04-9F649EF1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404964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Question: How do the EJI ranks compare amongst New York counties? </a:t>
            </a:r>
            <a:b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Graphic 13" descr="City with solid fill">
            <a:extLst>
              <a:ext uri="{FF2B5EF4-FFF2-40B4-BE49-F238E27FC236}">
                <a16:creationId xmlns:a16="http://schemas.microsoft.com/office/drawing/2014/main" id="{27A63CD9-3B0C-2D76-F5F8-58B1511DE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2700" y="591670"/>
            <a:ext cx="2742004" cy="2742004"/>
          </a:xfrm>
          <a:prstGeom prst="rect">
            <a:avLst/>
          </a:prstGeom>
        </p:spPr>
      </p:pic>
      <p:sp>
        <p:nvSpPr>
          <p:cNvPr id="26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10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5911</TotalTime>
  <Words>1994</Words>
  <Application>Microsoft Office PowerPoint</Application>
  <PresentationFormat>Widescreen</PresentationFormat>
  <Paragraphs>231</Paragraphs>
  <Slides>27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Aptos</vt:lpstr>
      <vt:lpstr>Aptos Display</vt:lpstr>
      <vt:lpstr>Aptos Narrow</vt:lpstr>
      <vt:lpstr>Aptos Serif</vt:lpstr>
      <vt:lpstr>Arial</vt:lpstr>
      <vt:lpstr>Calibri</vt:lpstr>
      <vt:lpstr>Cambria Math</vt:lpstr>
      <vt:lpstr>Mangal</vt:lpstr>
      <vt:lpstr>Wingdings</vt:lpstr>
      <vt:lpstr>Office Theme</vt:lpstr>
      <vt:lpstr>Tackling Environmental Justice with One Backpack in New York Neighborhoods </vt:lpstr>
      <vt:lpstr>What is Environmental Justice?</vt:lpstr>
      <vt:lpstr>How can we fight for Environmental Justice?</vt:lpstr>
      <vt:lpstr>A bit more background…</vt:lpstr>
      <vt:lpstr>A bit more background…</vt:lpstr>
      <vt:lpstr>Proposed Questions</vt:lpstr>
      <vt:lpstr>Methodology</vt:lpstr>
      <vt:lpstr>Exploratory Analysis</vt:lpstr>
      <vt:lpstr>Question: How do the EJI ranks compare amongst New York counties?  </vt:lpstr>
      <vt:lpstr>Minority tracts = Higher EJI</vt:lpstr>
      <vt:lpstr>No difference for air quality measurements</vt:lpstr>
      <vt:lpstr>Minority tracts = Higher SVR</vt:lpstr>
      <vt:lpstr>Possible Conclusion: Minority census tracts have higher EJI’s and SVR’s, but census tracts do not differ on the number of days above regulatory standards.  </vt:lpstr>
      <vt:lpstr>   Question: Are the PM2.5 measurements from the New York backpack campaign and EJI’s PM2.5 levels comparable?   </vt:lpstr>
      <vt:lpstr>CDC Predicted 15 days above standards</vt:lpstr>
      <vt:lpstr>Backpacking PM2.5 levels are much higher!</vt:lpstr>
      <vt:lpstr>Possible Conclusion: The backpack campaign shows that PM2.5 concentration levels are much higher than represented by the EJI estimated values.</vt:lpstr>
      <vt:lpstr>Clustering Analysis</vt:lpstr>
      <vt:lpstr>Methodology</vt:lpstr>
      <vt:lpstr>   Question: Are census tracks with a higher social vulnerability rank paired with higher EJI ranks?   </vt:lpstr>
      <vt:lpstr>Bronx – Simple Model</vt:lpstr>
      <vt:lpstr>Bronx – Complex Model</vt:lpstr>
      <vt:lpstr>Summarized results for remaining counties</vt:lpstr>
      <vt:lpstr>Possible Conclusion: Clustering algorithms need more refinement. However, in general the algorithms clustered higher EJIs with higher SVRs. </vt:lpstr>
      <vt:lpstr>Conclusions</vt:lpstr>
      <vt:lpstr>Conclusions &amp; Further Research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Colasono</dc:creator>
  <cp:lastModifiedBy>Katie Colasono</cp:lastModifiedBy>
  <cp:revision>29</cp:revision>
  <dcterms:created xsi:type="dcterms:W3CDTF">2024-03-21T18:49:20Z</dcterms:created>
  <dcterms:modified xsi:type="dcterms:W3CDTF">2024-03-30T23:03:36Z</dcterms:modified>
</cp:coreProperties>
</file>